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4" r:id="rId3"/>
  </p:sldMasterIdLst>
  <p:sldIdLst>
    <p:sldId id="256" r:id="rId4"/>
    <p:sldId id="263" r:id="rId5"/>
    <p:sldId id="257" r:id="rId6"/>
    <p:sldId id="261" r:id="rId7"/>
    <p:sldId id="262" r:id="rId8"/>
    <p:sldId id="260" r:id="rId9"/>
    <p:sldId id="266" r:id="rId10"/>
    <p:sldId id="268" r:id="rId11"/>
    <p:sldId id="269" r:id="rId12"/>
    <p:sldId id="270"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8000"/>
    <a:srgbClr val="FFCC66"/>
    <a:srgbClr val="0000FF"/>
    <a:srgbClr val="CC00CC"/>
    <a:srgbClr val="99FF66"/>
    <a:srgbClr val="00FF00"/>
    <a:srgbClr val="CC99FF"/>
    <a:srgbClr val="66FF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BFC5908-AB91-48A0-A846-A57C9659C956}"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963624-5F83-46E5-873D-4EE5C7249442}" type="slidenum">
              <a:rPr lang="en-US" smtClean="0"/>
              <a:t>‹#›</a:t>
            </a:fld>
            <a:endParaRPr lang="en-US"/>
          </a:p>
        </p:txBody>
      </p:sp>
    </p:spTree>
    <p:extLst>
      <p:ext uri="{BB962C8B-B14F-4D97-AF65-F5344CB8AC3E}">
        <p14:creationId xmlns:p14="http://schemas.microsoft.com/office/powerpoint/2010/main" val="2105978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C5908-AB91-48A0-A846-A57C9659C956}"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963624-5F83-46E5-873D-4EE5C7249442}" type="slidenum">
              <a:rPr lang="en-US" smtClean="0"/>
              <a:t>‹#›</a:t>
            </a:fld>
            <a:endParaRPr lang="en-US"/>
          </a:p>
        </p:txBody>
      </p:sp>
    </p:spTree>
    <p:extLst>
      <p:ext uri="{BB962C8B-B14F-4D97-AF65-F5344CB8AC3E}">
        <p14:creationId xmlns:p14="http://schemas.microsoft.com/office/powerpoint/2010/main" val="4200449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C5908-AB91-48A0-A846-A57C9659C956}"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963624-5F83-46E5-873D-4EE5C7249442}" type="slidenum">
              <a:rPr lang="en-US" smtClean="0"/>
              <a:t>‹#›</a:t>
            </a:fld>
            <a:endParaRPr lang="en-US"/>
          </a:p>
        </p:txBody>
      </p:sp>
    </p:spTree>
    <p:extLst>
      <p:ext uri="{BB962C8B-B14F-4D97-AF65-F5344CB8AC3E}">
        <p14:creationId xmlns:p14="http://schemas.microsoft.com/office/powerpoint/2010/main" val="3993817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2B7572A-D21E-4448-B87C-48C1573B5B67}" type="datetimeFigureOut">
              <a:rPr lang="en-US" smtClean="0">
                <a:solidFill>
                  <a:prstClr val="black">
                    <a:tint val="75000"/>
                  </a:prstClr>
                </a:solidFill>
              </a:rPr>
              <a:pPr/>
              <a:t>9/4/2021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76F05A0-D27F-49DF-A87C-62A2949AE7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0590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B7572A-D21E-4448-B87C-48C1573B5B67}" type="datetimeFigureOut">
              <a:rPr lang="en-US" smtClean="0">
                <a:solidFill>
                  <a:prstClr val="black">
                    <a:tint val="75000"/>
                  </a:prstClr>
                </a:solidFill>
              </a:rPr>
              <a:pPr/>
              <a:t>9/4/2021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76F05A0-D27F-49DF-A87C-62A2949AE7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2595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B7572A-D21E-4448-B87C-48C1573B5B67}" type="datetimeFigureOut">
              <a:rPr lang="en-US" smtClean="0">
                <a:solidFill>
                  <a:prstClr val="black">
                    <a:tint val="75000"/>
                  </a:prstClr>
                </a:solidFill>
              </a:rPr>
              <a:pPr/>
              <a:t>9/4/2021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76F05A0-D27F-49DF-A87C-62A2949AE7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9688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B7572A-D21E-4448-B87C-48C1573B5B67}" type="datetimeFigureOut">
              <a:rPr lang="en-US" smtClean="0">
                <a:solidFill>
                  <a:prstClr val="black">
                    <a:tint val="75000"/>
                  </a:prstClr>
                </a:solidFill>
              </a:rPr>
              <a:pPr/>
              <a:t>9/4/2021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76F05A0-D27F-49DF-A87C-62A2949AE7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0797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B7572A-D21E-4448-B87C-48C1573B5B67}" type="datetimeFigureOut">
              <a:rPr lang="en-US" smtClean="0">
                <a:solidFill>
                  <a:prstClr val="black">
                    <a:tint val="75000"/>
                  </a:prstClr>
                </a:solidFill>
              </a:rPr>
              <a:pPr/>
              <a:t>9/4/2021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76F05A0-D27F-49DF-A87C-62A2949AE7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42855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2B7572A-D21E-4448-B87C-48C1573B5B67}" type="datetimeFigureOut">
              <a:rPr lang="en-US" smtClean="0">
                <a:solidFill>
                  <a:prstClr val="black">
                    <a:tint val="75000"/>
                  </a:prstClr>
                </a:solidFill>
              </a:rPr>
              <a:pPr/>
              <a:t>9/4/2021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76F05A0-D27F-49DF-A87C-62A2949AE7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79913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7572A-D21E-4448-B87C-48C1573B5B67}" type="datetimeFigureOut">
              <a:rPr lang="en-US" smtClean="0">
                <a:solidFill>
                  <a:prstClr val="black">
                    <a:tint val="75000"/>
                  </a:prstClr>
                </a:solidFill>
              </a:rPr>
              <a:pPr/>
              <a:t>9/4/2021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76F05A0-D27F-49DF-A87C-62A2949AE7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71055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B7572A-D21E-4448-B87C-48C1573B5B67}" type="datetimeFigureOut">
              <a:rPr lang="en-US" smtClean="0">
                <a:solidFill>
                  <a:prstClr val="black">
                    <a:tint val="75000"/>
                  </a:prstClr>
                </a:solidFill>
              </a:rPr>
              <a:pPr/>
              <a:t>9/4/2021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76F05A0-D27F-49DF-A87C-62A2949AE7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6340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C5908-AB91-48A0-A846-A57C9659C956}"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963624-5F83-46E5-873D-4EE5C7249442}" type="slidenum">
              <a:rPr lang="en-US" smtClean="0"/>
              <a:t>‹#›</a:t>
            </a:fld>
            <a:endParaRPr lang="en-US"/>
          </a:p>
        </p:txBody>
      </p:sp>
    </p:spTree>
    <p:extLst>
      <p:ext uri="{BB962C8B-B14F-4D97-AF65-F5344CB8AC3E}">
        <p14:creationId xmlns:p14="http://schemas.microsoft.com/office/powerpoint/2010/main" val="29510288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B7572A-D21E-4448-B87C-48C1573B5B67}" type="datetimeFigureOut">
              <a:rPr lang="en-US" smtClean="0">
                <a:solidFill>
                  <a:prstClr val="black">
                    <a:tint val="75000"/>
                  </a:prstClr>
                </a:solidFill>
              </a:rPr>
              <a:pPr/>
              <a:t>9/4/2021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76F05A0-D27F-49DF-A87C-62A2949AE7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91388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B7572A-D21E-4448-B87C-48C1573B5B67}" type="datetimeFigureOut">
              <a:rPr lang="en-US" smtClean="0">
                <a:solidFill>
                  <a:prstClr val="black">
                    <a:tint val="75000"/>
                  </a:prstClr>
                </a:solidFill>
              </a:rPr>
              <a:pPr/>
              <a:t>9/4/2021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76F05A0-D27F-49DF-A87C-62A2949AE7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30696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B7572A-D21E-4448-B87C-48C1573B5B67}" type="datetimeFigureOut">
              <a:rPr lang="en-US" smtClean="0">
                <a:solidFill>
                  <a:prstClr val="black">
                    <a:tint val="75000"/>
                  </a:prstClr>
                </a:solidFill>
              </a:rPr>
              <a:pPr/>
              <a:t>9/4/2021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76F05A0-D27F-49DF-A87C-62A2949AE7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88496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42E9144-C9EE-41E9-88F4-67E4F63F9A04}" type="datetimeFigureOut">
              <a:rPr lang="en-US">
                <a:solidFill>
                  <a:srgbClr val="383838">
                    <a:tint val="75000"/>
                  </a:srgbClr>
                </a:solidFill>
              </a:rPr>
              <a:pPr>
                <a:defRPr/>
              </a:pPr>
              <a:t>9/4/2021</a:t>
            </a:fld>
            <a:endParaRPr lang="en-US" dirty="0">
              <a:solidFill>
                <a:srgbClr val="383838">
                  <a:tint val="75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383838">
                  <a:tint val="75000"/>
                </a:srgbClr>
              </a:solidFill>
            </a:endParaRPr>
          </a:p>
        </p:txBody>
      </p:sp>
      <p:sp>
        <p:nvSpPr>
          <p:cNvPr id="6" name="Slide Number Placeholder 5"/>
          <p:cNvSpPr>
            <a:spLocks noGrp="1"/>
          </p:cNvSpPr>
          <p:nvPr>
            <p:ph type="sldNum" sz="quarter" idx="12"/>
          </p:nvPr>
        </p:nvSpPr>
        <p:spPr/>
        <p:txBody>
          <a:bodyPr/>
          <a:lstStyle>
            <a:lvl1pPr>
              <a:defRPr/>
            </a:lvl1pPr>
          </a:lstStyle>
          <a:p>
            <a:fld id="{0E93F8BC-A7C1-4B81-8D41-B9FB40DD1D92}" type="slidenum">
              <a:rPr lang="en-US"/>
              <a:pPr/>
              <a:t>‹#›</a:t>
            </a:fld>
            <a:endParaRPr lang="en-US"/>
          </a:p>
        </p:txBody>
      </p:sp>
    </p:spTree>
    <p:extLst>
      <p:ext uri="{BB962C8B-B14F-4D97-AF65-F5344CB8AC3E}">
        <p14:creationId xmlns:p14="http://schemas.microsoft.com/office/powerpoint/2010/main" val="14993254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1C13058-0BF9-402F-A3DE-7E17DA92F32A}" type="datetimeFigureOut">
              <a:rPr lang="en-US">
                <a:solidFill>
                  <a:srgbClr val="383838">
                    <a:tint val="75000"/>
                  </a:srgbClr>
                </a:solidFill>
              </a:rPr>
              <a:pPr>
                <a:defRPr/>
              </a:pPr>
              <a:t>9/4/2021</a:t>
            </a:fld>
            <a:endParaRPr lang="en-US" dirty="0">
              <a:solidFill>
                <a:srgbClr val="383838">
                  <a:tint val="75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383838">
                  <a:tint val="75000"/>
                </a:srgbClr>
              </a:solidFill>
            </a:endParaRPr>
          </a:p>
        </p:txBody>
      </p:sp>
      <p:sp>
        <p:nvSpPr>
          <p:cNvPr id="6" name="Slide Number Placeholder 5"/>
          <p:cNvSpPr>
            <a:spLocks noGrp="1"/>
          </p:cNvSpPr>
          <p:nvPr>
            <p:ph type="sldNum" sz="quarter" idx="12"/>
          </p:nvPr>
        </p:nvSpPr>
        <p:spPr/>
        <p:txBody>
          <a:bodyPr/>
          <a:lstStyle>
            <a:lvl1pPr>
              <a:defRPr/>
            </a:lvl1pPr>
          </a:lstStyle>
          <a:p>
            <a:fld id="{149D8605-E597-423B-8E93-80EC3D7C1AC3}" type="slidenum">
              <a:rPr lang="en-US"/>
              <a:pPr/>
              <a:t>‹#›</a:t>
            </a:fld>
            <a:endParaRPr lang="en-US"/>
          </a:p>
        </p:txBody>
      </p:sp>
    </p:spTree>
    <p:extLst>
      <p:ext uri="{BB962C8B-B14F-4D97-AF65-F5344CB8AC3E}">
        <p14:creationId xmlns:p14="http://schemas.microsoft.com/office/powerpoint/2010/main" val="6253032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BB10F4C-1C39-4149-BD3E-342E17395FBC}" type="datetimeFigureOut">
              <a:rPr lang="en-US">
                <a:solidFill>
                  <a:srgbClr val="383838">
                    <a:tint val="75000"/>
                  </a:srgbClr>
                </a:solidFill>
              </a:rPr>
              <a:pPr>
                <a:defRPr/>
              </a:pPr>
              <a:t>9/4/2021</a:t>
            </a:fld>
            <a:endParaRPr lang="en-US" dirty="0">
              <a:solidFill>
                <a:srgbClr val="383838">
                  <a:tint val="75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383838">
                  <a:tint val="75000"/>
                </a:srgbClr>
              </a:solidFill>
            </a:endParaRPr>
          </a:p>
        </p:txBody>
      </p:sp>
      <p:sp>
        <p:nvSpPr>
          <p:cNvPr id="6" name="Slide Number Placeholder 5"/>
          <p:cNvSpPr>
            <a:spLocks noGrp="1"/>
          </p:cNvSpPr>
          <p:nvPr>
            <p:ph type="sldNum" sz="quarter" idx="12"/>
          </p:nvPr>
        </p:nvSpPr>
        <p:spPr/>
        <p:txBody>
          <a:bodyPr/>
          <a:lstStyle>
            <a:lvl1pPr>
              <a:defRPr/>
            </a:lvl1pPr>
          </a:lstStyle>
          <a:p>
            <a:fld id="{EF8A78B0-402A-4D0C-B22B-4077E0932806}" type="slidenum">
              <a:rPr lang="en-US"/>
              <a:pPr/>
              <a:t>‹#›</a:t>
            </a:fld>
            <a:endParaRPr lang="en-US"/>
          </a:p>
        </p:txBody>
      </p:sp>
    </p:spTree>
    <p:extLst>
      <p:ext uri="{BB962C8B-B14F-4D97-AF65-F5344CB8AC3E}">
        <p14:creationId xmlns:p14="http://schemas.microsoft.com/office/powerpoint/2010/main" val="565904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9E66D1E-9F6B-445C-AB82-420F3A805AE6}" type="datetimeFigureOut">
              <a:rPr lang="en-US">
                <a:solidFill>
                  <a:srgbClr val="383838">
                    <a:tint val="75000"/>
                  </a:srgbClr>
                </a:solidFill>
              </a:rPr>
              <a:pPr>
                <a:defRPr/>
              </a:pPr>
              <a:t>9/4/2021</a:t>
            </a:fld>
            <a:endParaRPr lang="en-US" dirty="0">
              <a:solidFill>
                <a:srgbClr val="383838">
                  <a:tint val="75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srgbClr val="383838">
                  <a:tint val="75000"/>
                </a:srgbClr>
              </a:solidFill>
            </a:endParaRPr>
          </a:p>
        </p:txBody>
      </p:sp>
      <p:sp>
        <p:nvSpPr>
          <p:cNvPr id="7" name="Slide Number Placeholder 5"/>
          <p:cNvSpPr>
            <a:spLocks noGrp="1"/>
          </p:cNvSpPr>
          <p:nvPr>
            <p:ph type="sldNum" sz="quarter" idx="12"/>
          </p:nvPr>
        </p:nvSpPr>
        <p:spPr/>
        <p:txBody>
          <a:bodyPr/>
          <a:lstStyle>
            <a:lvl1pPr>
              <a:defRPr/>
            </a:lvl1pPr>
          </a:lstStyle>
          <a:p>
            <a:fld id="{D9676F82-76BE-468C-805E-4BFF8047A501}" type="slidenum">
              <a:rPr lang="en-US"/>
              <a:pPr/>
              <a:t>‹#›</a:t>
            </a:fld>
            <a:endParaRPr lang="en-US"/>
          </a:p>
        </p:txBody>
      </p:sp>
    </p:spTree>
    <p:extLst>
      <p:ext uri="{BB962C8B-B14F-4D97-AF65-F5344CB8AC3E}">
        <p14:creationId xmlns:p14="http://schemas.microsoft.com/office/powerpoint/2010/main" val="29220496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807A9A8-E029-45E2-BE73-93092D173676}" type="datetimeFigureOut">
              <a:rPr lang="en-US">
                <a:solidFill>
                  <a:srgbClr val="383838">
                    <a:tint val="75000"/>
                  </a:srgbClr>
                </a:solidFill>
              </a:rPr>
              <a:pPr>
                <a:defRPr/>
              </a:pPr>
              <a:t>9/4/2021</a:t>
            </a:fld>
            <a:endParaRPr lang="en-US" dirty="0">
              <a:solidFill>
                <a:srgbClr val="383838">
                  <a:tint val="75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srgbClr val="383838">
                  <a:tint val="75000"/>
                </a:srgbClr>
              </a:solidFill>
            </a:endParaRPr>
          </a:p>
        </p:txBody>
      </p:sp>
      <p:sp>
        <p:nvSpPr>
          <p:cNvPr id="9" name="Slide Number Placeholder 5"/>
          <p:cNvSpPr>
            <a:spLocks noGrp="1"/>
          </p:cNvSpPr>
          <p:nvPr>
            <p:ph type="sldNum" sz="quarter" idx="12"/>
          </p:nvPr>
        </p:nvSpPr>
        <p:spPr/>
        <p:txBody>
          <a:bodyPr/>
          <a:lstStyle>
            <a:lvl1pPr>
              <a:defRPr/>
            </a:lvl1pPr>
          </a:lstStyle>
          <a:p>
            <a:fld id="{584E6069-10BF-4EF2-B205-256EF51E2ADB}" type="slidenum">
              <a:rPr lang="en-US"/>
              <a:pPr/>
              <a:t>‹#›</a:t>
            </a:fld>
            <a:endParaRPr lang="en-US"/>
          </a:p>
        </p:txBody>
      </p:sp>
    </p:spTree>
    <p:extLst>
      <p:ext uri="{BB962C8B-B14F-4D97-AF65-F5344CB8AC3E}">
        <p14:creationId xmlns:p14="http://schemas.microsoft.com/office/powerpoint/2010/main" val="26477740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F9A4882-330B-404F-ADAC-B11010598BD1}" type="datetimeFigureOut">
              <a:rPr lang="en-US">
                <a:solidFill>
                  <a:srgbClr val="383838">
                    <a:tint val="75000"/>
                  </a:srgbClr>
                </a:solidFill>
              </a:rPr>
              <a:pPr>
                <a:defRPr/>
              </a:pPr>
              <a:t>9/4/2021</a:t>
            </a:fld>
            <a:endParaRPr lang="en-US" dirty="0">
              <a:solidFill>
                <a:srgbClr val="383838">
                  <a:tint val="75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srgbClr val="383838">
                  <a:tint val="75000"/>
                </a:srgbClr>
              </a:solidFill>
            </a:endParaRPr>
          </a:p>
        </p:txBody>
      </p:sp>
      <p:sp>
        <p:nvSpPr>
          <p:cNvPr id="5" name="Slide Number Placeholder 5"/>
          <p:cNvSpPr>
            <a:spLocks noGrp="1"/>
          </p:cNvSpPr>
          <p:nvPr>
            <p:ph type="sldNum" sz="quarter" idx="12"/>
          </p:nvPr>
        </p:nvSpPr>
        <p:spPr/>
        <p:txBody>
          <a:bodyPr/>
          <a:lstStyle>
            <a:lvl1pPr>
              <a:defRPr/>
            </a:lvl1pPr>
          </a:lstStyle>
          <a:p>
            <a:fld id="{F48AD6B7-3667-49A6-B6D2-3E6FE1EA6D86}" type="slidenum">
              <a:rPr lang="en-US"/>
              <a:pPr/>
              <a:t>‹#›</a:t>
            </a:fld>
            <a:endParaRPr lang="en-US"/>
          </a:p>
        </p:txBody>
      </p:sp>
    </p:spTree>
    <p:extLst>
      <p:ext uri="{BB962C8B-B14F-4D97-AF65-F5344CB8AC3E}">
        <p14:creationId xmlns:p14="http://schemas.microsoft.com/office/powerpoint/2010/main" val="35941865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627D10-B683-4DB2-B689-235D300398E7}" type="datetimeFigureOut">
              <a:rPr lang="en-US">
                <a:solidFill>
                  <a:srgbClr val="383838">
                    <a:tint val="75000"/>
                  </a:srgbClr>
                </a:solidFill>
              </a:rPr>
              <a:pPr>
                <a:defRPr/>
              </a:pPr>
              <a:t>9/4/2021</a:t>
            </a:fld>
            <a:endParaRPr lang="en-US" dirty="0">
              <a:solidFill>
                <a:srgbClr val="383838">
                  <a:tint val="75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srgbClr val="383838">
                  <a:tint val="75000"/>
                </a:srgbClr>
              </a:solidFill>
            </a:endParaRPr>
          </a:p>
        </p:txBody>
      </p:sp>
      <p:sp>
        <p:nvSpPr>
          <p:cNvPr id="4" name="Slide Number Placeholder 5"/>
          <p:cNvSpPr>
            <a:spLocks noGrp="1"/>
          </p:cNvSpPr>
          <p:nvPr>
            <p:ph type="sldNum" sz="quarter" idx="12"/>
          </p:nvPr>
        </p:nvSpPr>
        <p:spPr/>
        <p:txBody>
          <a:bodyPr/>
          <a:lstStyle>
            <a:lvl1pPr>
              <a:defRPr/>
            </a:lvl1pPr>
          </a:lstStyle>
          <a:p>
            <a:fld id="{EF298751-D076-488C-9E30-1FF043C16F2F}" type="slidenum">
              <a:rPr lang="en-US"/>
              <a:pPr/>
              <a:t>‹#›</a:t>
            </a:fld>
            <a:endParaRPr lang="en-US"/>
          </a:p>
        </p:txBody>
      </p:sp>
    </p:spTree>
    <p:extLst>
      <p:ext uri="{BB962C8B-B14F-4D97-AF65-F5344CB8AC3E}">
        <p14:creationId xmlns:p14="http://schemas.microsoft.com/office/powerpoint/2010/main" val="2457381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FC5908-AB91-48A0-A846-A57C9659C956}" type="datetimeFigureOut">
              <a:rPr lang="en-US" smtClean="0"/>
              <a:t>9/4/2021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963624-5F83-46E5-873D-4EE5C7249442}" type="slidenum">
              <a:rPr lang="en-US" smtClean="0"/>
              <a:t>‹#›</a:t>
            </a:fld>
            <a:endParaRPr lang="en-US"/>
          </a:p>
        </p:txBody>
      </p:sp>
    </p:spTree>
    <p:extLst>
      <p:ext uri="{BB962C8B-B14F-4D97-AF65-F5344CB8AC3E}">
        <p14:creationId xmlns:p14="http://schemas.microsoft.com/office/powerpoint/2010/main" val="15560840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40400BE-5FEB-467D-9AC4-6A5F13B7CD2A}" type="datetimeFigureOut">
              <a:rPr lang="en-US">
                <a:solidFill>
                  <a:srgbClr val="383838">
                    <a:tint val="75000"/>
                  </a:srgbClr>
                </a:solidFill>
              </a:rPr>
              <a:pPr>
                <a:defRPr/>
              </a:pPr>
              <a:t>9/4/2021</a:t>
            </a:fld>
            <a:endParaRPr lang="en-US" dirty="0">
              <a:solidFill>
                <a:srgbClr val="383838">
                  <a:tint val="75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srgbClr val="383838">
                  <a:tint val="75000"/>
                </a:srgbClr>
              </a:solidFill>
            </a:endParaRPr>
          </a:p>
        </p:txBody>
      </p:sp>
      <p:sp>
        <p:nvSpPr>
          <p:cNvPr id="7" name="Slide Number Placeholder 5"/>
          <p:cNvSpPr>
            <a:spLocks noGrp="1"/>
          </p:cNvSpPr>
          <p:nvPr>
            <p:ph type="sldNum" sz="quarter" idx="12"/>
          </p:nvPr>
        </p:nvSpPr>
        <p:spPr/>
        <p:txBody>
          <a:bodyPr/>
          <a:lstStyle>
            <a:lvl1pPr>
              <a:defRPr/>
            </a:lvl1pPr>
          </a:lstStyle>
          <a:p>
            <a:fld id="{FD2C5FD2-1E4F-4FB3-A093-3F8702BC46BF}" type="slidenum">
              <a:rPr lang="en-US"/>
              <a:pPr/>
              <a:t>‹#›</a:t>
            </a:fld>
            <a:endParaRPr lang="en-US"/>
          </a:p>
        </p:txBody>
      </p:sp>
    </p:spTree>
    <p:extLst>
      <p:ext uri="{BB962C8B-B14F-4D97-AF65-F5344CB8AC3E}">
        <p14:creationId xmlns:p14="http://schemas.microsoft.com/office/powerpoint/2010/main" val="32676175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B86BBAC-2A75-4F5B-8B60-0485747AF3A7}" type="datetimeFigureOut">
              <a:rPr lang="en-US">
                <a:solidFill>
                  <a:srgbClr val="383838">
                    <a:tint val="75000"/>
                  </a:srgbClr>
                </a:solidFill>
              </a:rPr>
              <a:pPr>
                <a:defRPr/>
              </a:pPr>
              <a:t>9/4/2021</a:t>
            </a:fld>
            <a:endParaRPr lang="en-US" dirty="0">
              <a:solidFill>
                <a:srgbClr val="383838">
                  <a:tint val="75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srgbClr val="383838">
                  <a:tint val="75000"/>
                </a:srgbClr>
              </a:solidFill>
            </a:endParaRPr>
          </a:p>
        </p:txBody>
      </p:sp>
      <p:sp>
        <p:nvSpPr>
          <p:cNvPr id="7" name="Slide Number Placeholder 5"/>
          <p:cNvSpPr>
            <a:spLocks noGrp="1"/>
          </p:cNvSpPr>
          <p:nvPr>
            <p:ph type="sldNum" sz="quarter" idx="12"/>
          </p:nvPr>
        </p:nvSpPr>
        <p:spPr/>
        <p:txBody>
          <a:bodyPr/>
          <a:lstStyle>
            <a:lvl1pPr>
              <a:defRPr/>
            </a:lvl1pPr>
          </a:lstStyle>
          <a:p>
            <a:fld id="{DC029B48-804C-4D16-B273-F66A2314ABC4}" type="slidenum">
              <a:rPr lang="en-US"/>
              <a:pPr/>
              <a:t>‹#›</a:t>
            </a:fld>
            <a:endParaRPr lang="en-US"/>
          </a:p>
        </p:txBody>
      </p:sp>
    </p:spTree>
    <p:extLst>
      <p:ext uri="{BB962C8B-B14F-4D97-AF65-F5344CB8AC3E}">
        <p14:creationId xmlns:p14="http://schemas.microsoft.com/office/powerpoint/2010/main" val="872129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A0669E4-78E5-48A0-9569-83C58AF12BFD}" type="datetimeFigureOut">
              <a:rPr lang="en-US">
                <a:solidFill>
                  <a:srgbClr val="383838">
                    <a:tint val="75000"/>
                  </a:srgbClr>
                </a:solidFill>
              </a:rPr>
              <a:pPr>
                <a:defRPr/>
              </a:pPr>
              <a:t>9/4/2021</a:t>
            </a:fld>
            <a:endParaRPr lang="en-US" dirty="0">
              <a:solidFill>
                <a:srgbClr val="383838">
                  <a:tint val="75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383838">
                  <a:tint val="75000"/>
                </a:srgbClr>
              </a:solidFill>
            </a:endParaRPr>
          </a:p>
        </p:txBody>
      </p:sp>
      <p:sp>
        <p:nvSpPr>
          <p:cNvPr id="6" name="Slide Number Placeholder 5"/>
          <p:cNvSpPr>
            <a:spLocks noGrp="1"/>
          </p:cNvSpPr>
          <p:nvPr>
            <p:ph type="sldNum" sz="quarter" idx="12"/>
          </p:nvPr>
        </p:nvSpPr>
        <p:spPr/>
        <p:txBody>
          <a:bodyPr/>
          <a:lstStyle>
            <a:lvl1pPr>
              <a:defRPr/>
            </a:lvl1pPr>
          </a:lstStyle>
          <a:p>
            <a:fld id="{77994F74-AECB-447B-9F12-6E0ADCF1A4E6}" type="slidenum">
              <a:rPr lang="en-US"/>
              <a:pPr/>
              <a:t>‹#›</a:t>
            </a:fld>
            <a:endParaRPr lang="en-US"/>
          </a:p>
        </p:txBody>
      </p:sp>
    </p:spTree>
    <p:extLst>
      <p:ext uri="{BB962C8B-B14F-4D97-AF65-F5344CB8AC3E}">
        <p14:creationId xmlns:p14="http://schemas.microsoft.com/office/powerpoint/2010/main" val="6778421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4DE9386-77DA-4525-85B8-6F25392790D7}" type="datetimeFigureOut">
              <a:rPr lang="en-US">
                <a:solidFill>
                  <a:srgbClr val="383838">
                    <a:tint val="75000"/>
                  </a:srgbClr>
                </a:solidFill>
              </a:rPr>
              <a:pPr>
                <a:defRPr/>
              </a:pPr>
              <a:t>9/4/2021</a:t>
            </a:fld>
            <a:endParaRPr lang="en-US" dirty="0">
              <a:solidFill>
                <a:srgbClr val="383838">
                  <a:tint val="75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383838">
                  <a:tint val="75000"/>
                </a:srgbClr>
              </a:solidFill>
            </a:endParaRPr>
          </a:p>
        </p:txBody>
      </p:sp>
      <p:sp>
        <p:nvSpPr>
          <p:cNvPr id="6" name="Slide Number Placeholder 5"/>
          <p:cNvSpPr>
            <a:spLocks noGrp="1"/>
          </p:cNvSpPr>
          <p:nvPr>
            <p:ph type="sldNum" sz="quarter" idx="12"/>
          </p:nvPr>
        </p:nvSpPr>
        <p:spPr/>
        <p:txBody>
          <a:bodyPr/>
          <a:lstStyle>
            <a:lvl1pPr>
              <a:defRPr/>
            </a:lvl1pPr>
          </a:lstStyle>
          <a:p>
            <a:fld id="{EF1AD60B-93A5-4C86-9B8C-CBB62596137B}" type="slidenum">
              <a:rPr lang="en-US"/>
              <a:pPr/>
              <a:t>‹#›</a:t>
            </a:fld>
            <a:endParaRPr lang="en-US"/>
          </a:p>
        </p:txBody>
      </p:sp>
    </p:spTree>
    <p:extLst>
      <p:ext uri="{BB962C8B-B14F-4D97-AF65-F5344CB8AC3E}">
        <p14:creationId xmlns:p14="http://schemas.microsoft.com/office/powerpoint/2010/main" val="3644583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BFC5908-AB91-48A0-A846-A57C9659C956}" type="datetimeFigureOut">
              <a:rPr lang="en-US" smtClean="0"/>
              <a:t>9/4/2021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963624-5F83-46E5-873D-4EE5C7249442}" type="slidenum">
              <a:rPr lang="en-US" smtClean="0"/>
              <a:t>‹#›</a:t>
            </a:fld>
            <a:endParaRPr lang="en-US"/>
          </a:p>
        </p:txBody>
      </p:sp>
    </p:spTree>
    <p:extLst>
      <p:ext uri="{BB962C8B-B14F-4D97-AF65-F5344CB8AC3E}">
        <p14:creationId xmlns:p14="http://schemas.microsoft.com/office/powerpoint/2010/main" val="2898362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BFC5908-AB91-48A0-A846-A57C9659C956}" type="datetimeFigureOut">
              <a:rPr lang="en-US" smtClean="0"/>
              <a:t>9/4/2021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963624-5F83-46E5-873D-4EE5C7249442}" type="slidenum">
              <a:rPr lang="en-US" smtClean="0"/>
              <a:t>‹#›</a:t>
            </a:fld>
            <a:endParaRPr lang="en-US"/>
          </a:p>
        </p:txBody>
      </p:sp>
    </p:spTree>
    <p:extLst>
      <p:ext uri="{BB962C8B-B14F-4D97-AF65-F5344CB8AC3E}">
        <p14:creationId xmlns:p14="http://schemas.microsoft.com/office/powerpoint/2010/main" val="1729413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FC5908-AB91-48A0-A846-A57C9659C956}" type="datetimeFigureOut">
              <a:rPr lang="en-US" smtClean="0"/>
              <a:t>9/4/2021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963624-5F83-46E5-873D-4EE5C7249442}" type="slidenum">
              <a:rPr lang="en-US" smtClean="0"/>
              <a:t>‹#›</a:t>
            </a:fld>
            <a:endParaRPr lang="en-US"/>
          </a:p>
        </p:txBody>
      </p:sp>
    </p:spTree>
    <p:extLst>
      <p:ext uri="{BB962C8B-B14F-4D97-AF65-F5344CB8AC3E}">
        <p14:creationId xmlns:p14="http://schemas.microsoft.com/office/powerpoint/2010/main" val="36804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C5908-AB91-48A0-A846-A57C9659C956}" type="datetimeFigureOut">
              <a:rPr lang="en-US" smtClean="0"/>
              <a:t>9/4/2021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963624-5F83-46E5-873D-4EE5C7249442}" type="slidenum">
              <a:rPr lang="en-US" smtClean="0"/>
              <a:t>‹#›</a:t>
            </a:fld>
            <a:endParaRPr lang="en-US"/>
          </a:p>
        </p:txBody>
      </p:sp>
    </p:spTree>
    <p:extLst>
      <p:ext uri="{BB962C8B-B14F-4D97-AF65-F5344CB8AC3E}">
        <p14:creationId xmlns:p14="http://schemas.microsoft.com/office/powerpoint/2010/main" val="1577588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FC5908-AB91-48A0-A846-A57C9659C956}" type="datetimeFigureOut">
              <a:rPr lang="en-US" smtClean="0"/>
              <a:t>9/4/2021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963624-5F83-46E5-873D-4EE5C7249442}" type="slidenum">
              <a:rPr lang="en-US" smtClean="0"/>
              <a:t>‹#›</a:t>
            </a:fld>
            <a:endParaRPr lang="en-US"/>
          </a:p>
        </p:txBody>
      </p:sp>
    </p:spTree>
    <p:extLst>
      <p:ext uri="{BB962C8B-B14F-4D97-AF65-F5344CB8AC3E}">
        <p14:creationId xmlns:p14="http://schemas.microsoft.com/office/powerpoint/2010/main" val="571502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FC5908-AB91-48A0-A846-A57C9659C956}" type="datetimeFigureOut">
              <a:rPr lang="en-US" smtClean="0"/>
              <a:t>9/4/2021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963624-5F83-46E5-873D-4EE5C7249442}" type="slidenum">
              <a:rPr lang="en-US" smtClean="0"/>
              <a:t>‹#›</a:t>
            </a:fld>
            <a:endParaRPr lang="en-US"/>
          </a:p>
        </p:txBody>
      </p:sp>
    </p:spTree>
    <p:extLst>
      <p:ext uri="{BB962C8B-B14F-4D97-AF65-F5344CB8AC3E}">
        <p14:creationId xmlns:p14="http://schemas.microsoft.com/office/powerpoint/2010/main" val="2845224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C5908-AB91-48A0-A846-A57C9659C956}" type="datetimeFigureOut">
              <a:rPr lang="en-US" smtClean="0"/>
              <a:t>9/4/2021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963624-5F83-46E5-873D-4EE5C7249442}" type="slidenum">
              <a:rPr lang="en-US" smtClean="0"/>
              <a:t>‹#›</a:t>
            </a:fld>
            <a:endParaRPr lang="en-US"/>
          </a:p>
        </p:txBody>
      </p:sp>
    </p:spTree>
    <p:extLst>
      <p:ext uri="{BB962C8B-B14F-4D97-AF65-F5344CB8AC3E}">
        <p14:creationId xmlns:p14="http://schemas.microsoft.com/office/powerpoint/2010/main" val="3734717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7572A-D21E-4448-B87C-48C1573B5B67}" type="datetimeFigureOut">
              <a:rPr lang="en-US" smtClean="0">
                <a:solidFill>
                  <a:prstClr val="black">
                    <a:tint val="75000"/>
                  </a:prstClr>
                </a:solidFill>
              </a:rPr>
              <a:pPr/>
              <a:t>9/4/2021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6F05A0-D27F-49DF-A87C-62A2949AE7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3720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descr="bg.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1981200"/>
            <a:ext cx="12192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C8C8CFA-A21B-423D-B4C4-614AC9EE3971}" type="datetimeFigureOut">
              <a:rPr lang="en-US">
                <a:solidFill>
                  <a:srgbClr val="383838">
                    <a:tint val="75000"/>
                  </a:srgbClr>
                </a:solidFill>
              </a:rPr>
              <a:pPr>
                <a:defRPr/>
              </a:pPr>
              <a:t>9/4/2021</a:t>
            </a:fld>
            <a:endParaRPr lang="en-US" dirty="0">
              <a:solidFill>
                <a:srgbClr val="383838">
                  <a:tint val="75000"/>
                </a:srgb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srgbClr val="383838">
                  <a:tint val="75000"/>
                </a:srgb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909090"/>
                </a:solidFill>
                <a:latin typeface="Calibri" panose="020F0502020204030204" pitchFamily="34" charset="0"/>
              </a:defRPr>
            </a:lvl1pPr>
          </a:lstStyle>
          <a:p>
            <a:pPr fontAlgn="base">
              <a:spcBef>
                <a:spcPct val="0"/>
              </a:spcBef>
              <a:spcAft>
                <a:spcPct val="0"/>
              </a:spcAft>
            </a:pPr>
            <a:fld id="{042B644C-9E5F-4C16-901E-C92FD37943C6}" type="slidenum">
              <a:rPr lang="en-US" smtClean="0"/>
              <a:pPr fontAlgn="base">
                <a:spcBef>
                  <a:spcPct val="0"/>
                </a:spcBef>
                <a:spcAft>
                  <a:spcPct val="0"/>
                </a:spcAft>
              </a:pPr>
              <a:t>‹#›</a:t>
            </a:fld>
            <a:endParaRPr lang="en-US"/>
          </a:p>
        </p:txBody>
      </p:sp>
      <p:sp>
        <p:nvSpPr>
          <p:cNvPr id="8" name="TextBox 7"/>
          <p:cNvSpPr txBox="1"/>
          <p:nvPr/>
        </p:nvSpPr>
        <p:spPr>
          <a:xfrm>
            <a:off x="11307434" y="6662738"/>
            <a:ext cx="986167" cy="246221"/>
          </a:xfrm>
          <a:prstGeom prst="rect">
            <a:avLst/>
          </a:prstGeom>
          <a:noFill/>
        </p:spPr>
        <p:txBody>
          <a:bodyPr wrap="none">
            <a:spAutoFit/>
          </a:bodyPr>
          <a:lstStyle/>
          <a:p>
            <a:pPr algn="r">
              <a:defRPr/>
            </a:pPr>
            <a:r>
              <a:rPr lang="en-US" sz="1000">
                <a:solidFill>
                  <a:srgbClr val="00B0F0"/>
                </a:solidFill>
                <a:latin typeface="Arial" panose="020B0604020202020204" pitchFamily="34" charset="0"/>
                <a:cs typeface="Arial" pitchFamily="34" charset="0"/>
              </a:rPr>
              <a:t>slide.tailieu.vn</a:t>
            </a:r>
          </a:p>
        </p:txBody>
      </p:sp>
    </p:spTree>
    <p:extLst>
      <p:ext uri="{BB962C8B-B14F-4D97-AF65-F5344CB8AC3E}">
        <p14:creationId xmlns:p14="http://schemas.microsoft.com/office/powerpoint/2010/main" val="41985889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2.png"/><Relationship Id="rId11" Type="http://schemas.openxmlformats.org/officeDocument/2006/relationships/image" Target="../media/image27.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1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0.png"/><Relationship Id="rId7"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60.png"/><Relationship Id="rId5" Type="http://schemas.openxmlformats.org/officeDocument/2006/relationships/image" Target="../media/image50.png"/><Relationship Id="rId4" Type="http://schemas.openxmlformats.org/officeDocument/2006/relationships/image" Target="../media/image40.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15417" y="175254"/>
            <a:ext cx="8824957" cy="587712"/>
          </a:xfrm>
          <a:solidFill>
            <a:srgbClr val="99FF66"/>
          </a:solidFill>
          <a:scene3d>
            <a:camera prst="orthographicFront"/>
            <a:lightRig rig="threePt" dir="t"/>
          </a:scene3d>
          <a:sp3d>
            <a:bevelT w="165100" prst="coolSlant"/>
          </a:sp3d>
        </p:spPr>
        <p:txBody>
          <a:bodyPr>
            <a:normAutofit/>
          </a:bodyPr>
          <a:lstStyle/>
          <a:p>
            <a:r>
              <a:rPr lang="vi-VN" sz="3000" dirty="0">
                <a:solidFill>
                  <a:srgbClr val="FF0000"/>
                </a:solidFill>
                <a:latin typeface="Times New Roman" panose="02020603050405020304" pitchFamily="18" charset="0"/>
              </a:rPr>
              <a:t>PHÒNG GIÁO DỤC VÀ ĐÀO TẠO QUẬN GÒ VẤP</a:t>
            </a:r>
            <a:endParaRPr lang="en-US" sz="3000" b="1" dirty="0">
              <a:solidFill>
                <a:srgbClr val="FF0000"/>
              </a:solidFill>
              <a:latin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3833234" y="2397864"/>
            <a:ext cx="4217010" cy="2686512"/>
          </a:xfrm>
          <a:prstGeom prst="rect">
            <a:avLst/>
          </a:prstGeom>
        </p:spPr>
      </p:pic>
      <p:sp>
        <p:nvSpPr>
          <p:cNvPr id="3" name="Rectangle 2"/>
          <p:cNvSpPr/>
          <p:nvPr/>
        </p:nvSpPr>
        <p:spPr>
          <a:xfrm>
            <a:off x="3055567" y="1632249"/>
            <a:ext cx="5609934" cy="553998"/>
          </a:xfrm>
          <a:prstGeom prst="rect">
            <a:avLst/>
          </a:prstGeom>
          <a:solidFill>
            <a:srgbClr val="FFFF99"/>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spAutoFit/>
          </a:bodyPr>
          <a:lstStyle/>
          <a:p>
            <a:r>
              <a:rPr lang="vi-VN" sz="3000" b="1" dirty="0">
                <a:solidFill>
                  <a:srgbClr val="FF0000"/>
                </a:solidFill>
                <a:sym typeface="Wingdings" panose="05000000000000000000" pitchFamily="2" charset="2"/>
              </a:rPr>
              <a:t> </a:t>
            </a:r>
            <a:r>
              <a:rPr lang="vi-VN" sz="3000" b="1" dirty="0">
                <a:solidFill>
                  <a:srgbClr val="FF0000"/>
                </a:solidFill>
                <a:latin typeface="Times New Roman" panose="02020603050405020304" pitchFamily="18" charset="0"/>
              </a:rPr>
              <a:t>LUYỆN TẬP BÀI 7: ĐỊNH LÍ</a:t>
            </a:r>
            <a:endParaRPr lang="en-US" sz="3000" dirty="0"/>
          </a:p>
        </p:txBody>
      </p:sp>
      <p:pic>
        <p:nvPicPr>
          <p:cNvPr id="1028" name="Picture 4" descr="Ảnh động dây ngang nơ xanh"/>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943914" y="4798656"/>
            <a:ext cx="7682471" cy="192061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045170" y="828136"/>
            <a:ext cx="2291974" cy="52322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vi-VN" sz="2800" b="1" dirty="0">
                <a:ln w="9525">
                  <a:solidFill>
                    <a:srgbClr val="CC00CC"/>
                  </a:solidFill>
                  <a:prstDash val="solid"/>
                </a:ln>
                <a:solidFill>
                  <a:srgbClr val="CC00CC"/>
                </a:solidFill>
                <a:effectLst>
                  <a:outerShdw blurRad="12700" dist="38100" dir="2700000" algn="tl" rotWithShape="0">
                    <a:schemeClr val="bg1">
                      <a:lumMod val="50000"/>
                    </a:schemeClr>
                  </a:outerShdw>
                </a:effectLst>
                <a:latin typeface="Times New Roman" panose="02020603050405020304" pitchFamily="18" charset="0"/>
              </a:rPr>
              <a:t>TOÁN LỚP 7</a:t>
            </a:r>
            <a:endParaRPr lang="en-US" sz="2800" b="1" dirty="0">
              <a:ln w="9525">
                <a:solidFill>
                  <a:srgbClr val="CC00CC"/>
                </a:solidFill>
                <a:prstDash val="solid"/>
              </a:ln>
              <a:solidFill>
                <a:srgbClr val="CC00CC"/>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796536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7049683" y="233812"/>
            <a:ext cx="0" cy="25344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6071909" y="1930546"/>
            <a:ext cx="5934932" cy="1358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355562" y="2075889"/>
            <a:ext cx="663964" cy="523220"/>
          </a:xfrm>
          <a:prstGeom prst="rect">
            <a:avLst/>
          </a:prstGeom>
          <a:noFill/>
        </p:spPr>
        <p:txBody>
          <a:bodyPr wrap="none" rtlCol="0">
            <a:spAutoFit/>
          </a:bodyPr>
          <a:lstStyle/>
          <a:p>
            <a:r>
              <a:rPr lang="vi-VN" sz="2800" dirty="0"/>
              <a:t>KL</a:t>
            </a:r>
            <a:endParaRPr lang="en-US" sz="2800" dirty="0"/>
          </a:p>
        </p:txBody>
      </p:sp>
      <p:sp>
        <p:nvSpPr>
          <p:cNvPr id="8" name="Rectangle 7"/>
          <p:cNvSpPr/>
          <p:nvPr/>
        </p:nvSpPr>
        <p:spPr>
          <a:xfrm>
            <a:off x="7049683" y="133170"/>
            <a:ext cx="4221027" cy="523220"/>
          </a:xfrm>
          <a:prstGeom prst="rect">
            <a:avLst/>
          </a:prstGeom>
        </p:spPr>
        <p:txBody>
          <a:bodyPr wrap="none">
            <a:spAutoFit/>
          </a:bodyPr>
          <a:lstStyle/>
          <a:p>
            <a:r>
              <a:rPr lang="vi-VN" sz="2800" dirty="0"/>
              <a:t>Góc xOy kề bù với góc yOz</a:t>
            </a:r>
            <a:endParaRPr lang="en-US" sz="2800"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117" y="140949"/>
            <a:ext cx="4557155" cy="2453853"/>
          </a:xfrm>
          <a:prstGeom prst="rect">
            <a:avLst/>
          </a:prstGeom>
        </p:spPr>
      </p:pic>
      <p:sp>
        <p:nvSpPr>
          <p:cNvPr id="10" name="Rectangle 9"/>
          <p:cNvSpPr/>
          <p:nvPr/>
        </p:nvSpPr>
        <p:spPr>
          <a:xfrm>
            <a:off x="6228814" y="810969"/>
            <a:ext cx="663964" cy="523220"/>
          </a:xfrm>
          <a:prstGeom prst="rect">
            <a:avLst/>
          </a:prstGeom>
        </p:spPr>
        <p:txBody>
          <a:bodyPr wrap="none">
            <a:spAutoFit/>
          </a:bodyPr>
          <a:lstStyle/>
          <a:p>
            <a:r>
              <a:rPr lang="vi-VN" sz="2800" dirty="0"/>
              <a:t>GT</a:t>
            </a:r>
            <a:endParaRPr lang="en-US" sz="2800" dirty="0"/>
          </a:p>
        </p:txBody>
      </p:sp>
      <mc:AlternateContent xmlns:mc="http://schemas.openxmlformats.org/markup-compatibility/2006">
        <mc:Choice xmlns:a14="http://schemas.microsoft.com/office/drawing/2010/main" Requires="a14">
          <p:sp>
            <p:nvSpPr>
              <p:cNvPr id="12" name="TextBox 11"/>
              <p:cNvSpPr txBox="1"/>
              <p:nvPr/>
            </p:nvSpPr>
            <p:spPr>
              <a:xfrm>
                <a:off x="7176431" y="2068707"/>
                <a:ext cx="1834541" cy="537583"/>
              </a:xfrm>
              <a:prstGeom prst="rect">
                <a:avLst/>
              </a:prstGeom>
              <a:noFill/>
            </p:spPr>
            <p:txBody>
              <a:bodyPr wrap="none" rtlCol="0">
                <a:spAutoFit/>
              </a:bodyPr>
              <a:lstStyle/>
              <a:p>
                <a14:m>
                  <m:oMath xmlns:m="http://schemas.openxmlformats.org/officeDocument/2006/math">
                    <m:acc>
                      <m:accPr>
                        <m:chr m:val="̂"/>
                        <m:ctrlPr>
                          <a:rPr lang="vi-VN" sz="2800" i="1" smtClean="0">
                            <a:latin typeface="Cambria Math" panose="02040503050406030204" pitchFamily="18" charset="0"/>
                          </a:rPr>
                        </m:ctrlPr>
                      </m:accPr>
                      <m:e>
                        <m:r>
                          <m:rPr>
                            <m:sty m:val="p"/>
                          </m:rPr>
                          <a:rPr lang="vi-VN" sz="2800" b="0" i="0" smtClean="0">
                            <a:latin typeface="Cambria Math" panose="02040503050406030204" pitchFamily="18" charset="0"/>
                          </a:rPr>
                          <m:t>tOm</m:t>
                        </m:r>
                      </m:e>
                    </m:acc>
                    <m:r>
                      <a:rPr lang="vi-VN" sz="2800" b="0" i="0" smtClean="0">
                        <a:latin typeface="Cambria Math" panose="02040503050406030204" pitchFamily="18" charset="0"/>
                      </a:rPr>
                      <m:t>=</m:t>
                    </m:r>
                  </m:oMath>
                </a14:m>
                <a:r>
                  <a:rPr lang="vi-VN" sz="2800" dirty="0"/>
                  <a:t> 90</a:t>
                </a:r>
                <a:r>
                  <a:rPr lang="vi-VN" sz="2800" baseline="30000" dirty="0"/>
                  <a:t>o</a:t>
                </a:r>
                <a:endParaRPr lang="en-US" sz="2800" baseline="30000" dirty="0"/>
              </a:p>
            </p:txBody>
          </p:sp>
        </mc:Choice>
        <mc:Fallback>
          <p:sp>
            <p:nvSpPr>
              <p:cNvPr id="12" name="TextBox 11"/>
              <p:cNvSpPr txBox="1">
                <a:spLocks noRot="1" noChangeAspect="1" noMove="1" noResize="1" noEditPoints="1" noAdjustHandles="1" noChangeArrowheads="1" noChangeShapeType="1" noTextEdit="1"/>
              </p:cNvSpPr>
              <p:nvPr/>
            </p:nvSpPr>
            <p:spPr>
              <a:xfrm>
                <a:off x="7176431" y="2068707"/>
                <a:ext cx="1834541" cy="537583"/>
              </a:xfrm>
              <a:prstGeom prst="rect">
                <a:avLst/>
              </a:prstGeom>
              <a:blipFill>
                <a:blip r:embed="rId3"/>
                <a:stretch>
                  <a:fillRect t="-7865" b="-30337"/>
                </a:stretch>
              </a:blipFill>
            </p:spPr>
            <p:txBody>
              <a:bodyPr/>
              <a:lstStyle/>
              <a:p>
                <a:r>
                  <a:rPr lang="en-US">
                    <a:noFill/>
                  </a:rPr>
                  <a:t> </a:t>
                </a:r>
              </a:p>
            </p:txBody>
          </p:sp>
        </mc:Fallback>
      </mc:AlternateContent>
      <p:sp>
        <p:nvSpPr>
          <p:cNvPr id="13" name="TextBox 12"/>
          <p:cNvSpPr txBox="1"/>
          <p:nvPr/>
        </p:nvSpPr>
        <p:spPr>
          <a:xfrm>
            <a:off x="3969048" y="2465939"/>
            <a:ext cx="901209" cy="523220"/>
          </a:xfrm>
          <a:prstGeom prst="rect">
            <a:avLst/>
          </a:prstGeom>
          <a:noFill/>
        </p:spPr>
        <p:txBody>
          <a:bodyPr wrap="none" rtlCol="0">
            <a:spAutoFit/>
          </a:bodyPr>
          <a:lstStyle/>
          <a:p>
            <a:r>
              <a:rPr lang="vi-VN" sz="2800" u="sng" dirty="0"/>
              <a:t>Giải:</a:t>
            </a:r>
            <a:endParaRPr lang="en-US" sz="2800" u="sng" dirty="0"/>
          </a:p>
        </p:txBody>
      </p:sp>
      <p:sp>
        <p:nvSpPr>
          <p:cNvPr id="15" name="TextBox 14"/>
          <p:cNvSpPr txBox="1"/>
          <p:nvPr/>
        </p:nvSpPr>
        <p:spPr>
          <a:xfrm>
            <a:off x="37041" y="2506613"/>
            <a:ext cx="1628972" cy="523220"/>
          </a:xfrm>
          <a:prstGeom prst="rect">
            <a:avLst/>
          </a:prstGeom>
          <a:noFill/>
        </p:spPr>
        <p:txBody>
          <a:bodyPr wrap="none" rtlCol="0">
            <a:spAutoFit/>
          </a:bodyPr>
          <a:lstStyle/>
          <a:p>
            <a:r>
              <a:rPr lang="vi-VN" sz="2800" u="sng" dirty="0"/>
              <a:t>Phân tích:</a:t>
            </a:r>
            <a:endParaRPr lang="en-US" sz="2800" u="sng" dirty="0"/>
          </a:p>
        </p:txBody>
      </p:sp>
      <mc:AlternateContent xmlns:mc="http://schemas.openxmlformats.org/markup-compatibility/2006" xmlns:a14="http://schemas.microsoft.com/office/drawing/2010/main">
        <mc:Choice Requires="a14">
          <p:sp>
            <p:nvSpPr>
              <p:cNvPr id="17" name="TextBox 16"/>
              <p:cNvSpPr txBox="1"/>
              <p:nvPr/>
            </p:nvSpPr>
            <p:spPr>
              <a:xfrm>
                <a:off x="818153" y="3271140"/>
                <a:ext cx="2548890" cy="537583"/>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14:m>
                  <m:oMath xmlns:m="http://schemas.openxmlformats.org/officeDocument/2006/math">
                    <m:acc>
                      <m:accPr>
                        <m:chr m:val="̂"/>
                        <m:ctrlPr>
                          <a:rPr lang="vi-VN" sz="2800" i="1" smtClean="0">
                            <a:latin typeface="Cambria Math" panose="02040503050406030204" pitchFamily="18" charset="0"/>
                          </a:rPr>
                        </m:ctrlPr>
                      </m:accPr>
                      <m:e>
                        <m:r>
                          <m:rPr>
                            <m:sty m:val="p"/>
                          </m:rPr>
                          <a:rPr lang="vi-VN" sz="2800" b="0" i="0" smtClean="0">
                            <a:latin typeface="Cambria Math" panose="02040503050406030204" pitchFamily="18" charset="0"/>
                          </a:rPr>
                          <m:t>tOm</m:t>
                        </m:r>
                      </m:e>
                    </m:acc>
                    <m:r>
                      <a:rPr lang="vi-VN" sz="2800" b="0" i="0" smtClean="0">
                        <a:latin typeface="Cambria Math" panose="02040503050406030204" pitchFamily="18" charset="0"/>
                      </a:rPr>
                      <m:t>=</m:t>
                    </m:r>
                    <m:acc>
                      <m:accPr>
                        <m:chr m:val="̂"/>
                        <m:ctrlPr>
                          <a:rPr lang="vi-VN" sz="2800" i="1">
                            <a:latin typeface="Cambria Math" panose="02040503050406030204" pitchFamily="18" charset="0"/>
                          </a:rPr>
                        </m:ctrlPr>
                      </m:accPr>
                      <m:e>
                        <m:r>
                          <m:rPr>
                            <m:sty m:val="p"/>
                          </m:rPr>
                          <a:rPr lang="vi-VN" sz="2800">
                            <a:latin typeface="Cambria Math" panose="02040503050406030204" pitchFamily="18" charset="0"/>
                          </a:rPr>
                          <m:t>O</m:t>
                        </m:r>
                      </m:e>
                    </m:acc>
                    <m:r>
                      <a:rPr lang="vi-VN" sz="2800" b="0" i="0" baseline="-25000" smtClean="0">
                        <a:latin typeface="Cambria Math" panose="02040503050406030204" pitchFamily="18" charset="0"/>
                      </a:rPr>
                      <m:t>2</m:t>
                    </m:r>
                    <m:r>
                      <a:rPr lang="vi-VN" sz="2800" b="0" i="0" smtClean="0">
                        <a:latin typeface="Cambria Math" panose="02040503050406030204" pitchFamily="18" charset="0"/>
                      </a:rPr>
                      <m:t>+ </m:t>
                    </m:r>
                    <m:acc>
                      <m:accPr>
                        <m:chr m:val="̂"/>
                        <m:ctrlPr>
                          <a:rPr lang="vi-VN" sz="2800" i="1">
                            <a:latin typeface="Cambria Math" panose="02040503050406030204" pitchFamily="18" charset="0"/>
                          </a:rPr>
                        </m:ctrlPr>
                      </m:accPr>
                      <m:e>
                        <m:r>
                          <m:rPr>
                            <m:sty m:val="p"/>
                          </m:rPr>
                          <a:rPr lang="vi-VN" sz="2800">
                            <a:latin typeface="Cambria Math" panose="02040503050406030204" pitchFamily="18" charset="0"/>
                          </a:rPr>
                          <m:t>O</m:t>
                        </m:r>
                      </m:e>
                    </m:acc>
                  </m:oMath>
                </a14:m>
                <a:r>
                  <a:rPr lang="vi-VN" sz="2800" baseline="-25000" dirty="0"/>
                  <a:t>3</a:t>
                </a:r>
                <a:endParaRPr lang="en-US" sz="2800" baseline="-25000" dirty="0"/>
              </a:p>
            </p:txBody>
          </p:sp>
        </mc:Choice>
        <mc:Fallback xmlns="">
          <p:sp>
            <p:nvSpPr>
              <p:cNvPr id="17" name="TextBox 16"/>
              <p:cNvSpPr txBox="1">
                <a:spLocks noRot="1" noChangeAspect="1" noMove="1" noResize="1" noEditPoints="1" noAdjustHandles="1" noChangeArrowheads="1" noChangeShapeType="1" noTextEdit="1"/>
              </p:cNvSpPr>
              <p:nvPr/>
            </p:nvSpPr>
            <p:spPr>
              <a:xfrm>
                <a:off x="818153" y="3271140"/>
                <a:ext cx="2548890" cy="537583"/>
              </a:xfrm>
              <a:prstGeom prst="rect">
                <a:avLst/>
              </a:prstGeom>
              <a:blipFill rotWithShape="0">
                <a:blip r:embed="rId4"/>
                <a:stretch>
                  <a:fillRect r="-477" b="-26966"/>
                </a:stretch>
              </a:blipFill>
            </p:spPr>
            <p:txBody>
              <a:bodyPr/>
              <a:lstStyle/>
              <a:p>
                <a:r>
                  <a:rPr lang="en-US">
                    <a:noFill/>
                  </a:rPr>
                  <a:t> </a:t>
                </a:r>
              </a:p>
            </p:txBody>
          </p:sp>
        </mc:Fallback>
      </mc:AlternateContent>
      <p:sp>
        <p:nvSpPr>
          <p:cNvPr id="19" name="Up Arrow 18"/>
          <p:cNvSpPr/>
          <p:nvPr/>
        </p:nvSpPr>
        <p:spPr>
          <a:xfrm>
            <a:off x="1691651" y="3808723"/>
            <a:ext cx="193248" cy="375988"/>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0" name="TextBox 19"/>
              <p:cNvSpPr txBox="1"/>
              <p:nvPr/>
            </p:nvSpPr>
            <p:spPr>
              <a:xfrm>
                <a:off x="818153" y="4272812"/>
                <a:ext cx="1925207" cy="8989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vi-VN" sz="2800" i="1" smtClean="0">
                              <a:latin typeface="Cambria Math" panose="02040503050406030204" pitchFamily="18" charset="0"/>
                            </a:rPr>
                          </m:ctrlPr>
                        </m:accPr>
                        <m:e>
                          <m:r>
                            <m:rPr>
                              <m:sty m:val="p"/>
                            </m:rPr>
                            <a:rPr lang="vi-VN" sz="2800" b="0" i="0" smtClean="0">
                              <a:latin typeface="Cambria Math" panose="02040503050406030204" pitchFamily="18" charset="0"/>
                            </a:rPr>
                            <m:t>O</m:t>
                          </m:r>
                        </m:e>
                      </m:acc>
                      <m:r>
                        <a:rPr lang="vi-VN" sz="2800" b="0" i="0" baseline="-25000" smtClean="0">
                          <a:latin typeface="Cambria Math" panose="02040503050406030204" pitchFamily="18" charset="0"/>
                        </a:rPr>
                        <m:t>2</m:t>
                      </m:r>
                      <m:r>
                        <a:rPr lang="vi-VN" sz="2800" b="0" i="0" smtClean="0">
                          <a:latin typeface="Cambria Math" panose="02040503050406030204" pitchFamily="18" charset="0"/>
                        </a:rPr>
                        <m:t>=</m:t>
                      </m:r>
                      <m:f>
                        <m:fPr>
                          <m:ctrlPr>
                            <a:rPr lang="vi-VN" sz="2800" b="0" i="1" smtClean="0">
                              <a:latin typeface="Cambria Math" panose="02040503050406030204" pitchFamily="18" charset="0"/>
                            </a:rPr>
                          </m:ctrlPr>
                        </m:fPr>
                        <m:num>
                          <m:r>
                            <a:rPr lang="vi-VN" sz="2800" b="0" i="1" smtClean="0">
                              <a:latin typeface="Cambria Math" panose="02040503050406030204" pitchFamily="18" charset="0"/>
                            </a:rPr>
                            <m:t>1</m:t>
                          </m:r>
                        </m:num>
                        <m:den>
                          <m:r>
                            <a:rPr lang="vi-VN" sz="2800" b="0" i="1" smtClean="0">
                              <a:latin typeface="Cambria Math" panose="02040503050406030204" pitchFamily="18" charset="0"/>
                            </a:rPr>
                            <m:t>2</m:t>
                          </m:r>
                        </m:den>
                      </m:f>
                      <m:acc>
                        <m:accPr>
                          <m:chr m:val="̂"/>
                          <m:ctrlPr>
                            <a:rPr lang="vi-VN" sz="2800" b="0" i="1" smtClean="0">
                              <a:latin typeface="Cambria Math" panose="02040503050406030204" pitchFamily="18" charset="0"/>
                            </a:rPr>
                          </m:ctrlPr>
                        </m:accPr>
                        <m:e>
                          <m:r>
                            <m:rPr>
                              <m:sty m:val="p"/>
                            </m:rPr>
                            <a:rPr lang="vi-VN" sz="2800" b="0" i="0" smtClean="0">
                              <a:latin typeface="Cambria Math" panose="02040503050406030204" pitchFamily="18" charset="0"/>
                            </a:rPr>
                            <m:t>xOy</m:t>
                          </m:r>
                        </m:e>
                      </m:acc>
                    </m:oMath>
                  </m:oMathPara>
                </a14:m>
                <a:endParaRPr lang="en-US" sz="2800" baseline="-25000" dirty="0">
                  <a:latin typeface="+mj-lt"/>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818153" y="4272812"/>
                <a:ext cx="1925207" cy="898964"/>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4488277" y="3937702"/>
                <a:ext cx="1915589" cy="8989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vi-VN" sz="2800" i="1" smtClean="0">
                              <a:latin typeface="Cambria Math" panose="02040503050406030204" pitchFamily="18" charset="0"/>
                            </a:rPr>
                          </m:ctrlPr>
                        </m:accPr>
                        <m:e>
                          <m:r>
                            <m:rPr>
                              <m:sty m:val="p"/>
                            </m:rPr>
                            <a:rPr lang="vi-VN" sz="2800" b="0" i="0" smtClean="0">
                              <a:latin typeface="Cambria Math" panose="02040503050406030204" pitchFamily="18" charset="0"/>
                            </a:rPr>
                            <m:t>O</m:t>
                          </m:r>
                        </m:e>
                      </m:acc>
                      <m:r>
                        <a:rPr lang="vi-VN" sz="2800" b="0" i="0" baseline="-25000" smtClean="0">
                          <a:latin typeface="Cambria Math" panose="02040503050406030204" pitchFamily="18" charset="0"/>
                        </a:rPr>
                        <m:t>3</m:t>
                      </m:r>
                      <m:r>
                        <a:rPr lang="vi-VN" sz="2800" b="0" i="0" smtClean="0">
                          <a:latin typeface="Cambria Math" panose="02040503050406030204" pitchFamily="18" charset="0"/>
                        </a:rPr>
                        <m:t>=</m:t>
                      </m:r>
                      <m:f>
                        <m:fPr>
                          <m:ctrlPr>
                            <a:rPr lang="vi-VN" sz="2800" b="0" i="1" smtClean="0">
                              <a:latin typeface="Cambria Math" panose="02040503050406030204" pitchFamily="18" charset="0"/>
                            </a:rPr>
                          </m:ctrlPr>
                        </m:fPr>
                        <m:num>
                          <m:r>
                            <a:rPr lang="vi-VN" sz="2800" b="0" i="1" smtClean="0">
                              <a:latin typeface="Cambria Math" panose="02040503050406030204" pitchFamily="18" charset="0"/>
                            </a:rPr>
                            <m:t>1</m:t>
                          </m:r>
                        </m:num>
                        <m:den>
                          <m:r>
                            <a:rPr lang="vi-VN" sz="2800" b="0" i="1" smtClean="0">
                              <a:latin typeface="Cambria Math" panose="02040503050406030204" pitchFamily="18" charset="0"/>
                            </a:rPr>
                            <m:t>2</m:t>
                          </m:r>
                        </m:den>
                      </m:f>
                      <m:acc>
                        <m:accPr>
                          <m:chr m:val="̂"/>
                          <m:ctrlPr>
                            <a:rPr lang="vi-VN" sz="2800" b="0" i="1" smtClean="0">
                              <a:latin typeface="Cambria Math" panose="02040503050406030204" pitchFamily="18" charset="0"/>
                            </a:rPr>
                          </m:ctrlPr>
                        </m:accPr>
                        <m:e>
                          <m:r>
                            <m:rPr>
                              <m:sty m:val="p"/>
                            </m:rPr>
                            <a:rPr lang="vi-VN" sz="2800" b="0" i="0" smtClean="0">
                              <a:latin typeface="Cambria Math" panose="02040503050406030204" pitchFamily="18" charset="0"/>
                            </a:rPr>
                            <m:t>yOz</m:t>
                          </m:r>
                        </m:e>
                      </m:acc>
                    </m:oMath>
                  </m:oMathPara>
                </a14:m>
                <a:endParaRPr lang="en-US" sz="2800" baseline="-25000" dirty="0">
                  <a:latin typeface="+mj-lt"/>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4488277" y="3937702"/>
                <a:ext cx="1915589" cy="898964"/>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Rectangle 21"/>
              <p:cNvSpPr/>
              <p:nvPr/>
            </p:nvSpPr>
            <p:spPr>
              <a:xfrm>
                <a:off x="735365" y="6179567"/>
                <a:ext cx="2949012" cy="537263"/>
              </a:xfrm>
              <a:prstGeom prst="rect">
                <a:avLst/>
              </a:prstGeom>
            </p:spPr>
            <p:txBody>
              <a:bodyPr wrap="none">
                <a:spAutoFit/>
              </a:bodyPr>
              <a:lstStyle/>
              <a:p>
                <a14:m>
                  <m:oMath xmlns:m="http://schemas.openxmlformats.org/officeDocument/2006/math">
                    <m:acc>
                      <m:accPr>
                        <m:chr m:val="̂"/>
                        <m:ctrlPr>
                          <a:rPr lang="vi-VN" sz="2800" i="1" smtClean="0">
                            <a:latin typeface="Cambria Math" panose="02040503050406030204" pitchFamily="18" charset="0"/>
                          </a:rPr>
                        </m:ctrlPr>
                      </m:accPr>
                      <m:e>
                        <m:r>
                          <m:rPr>
                            <m:sty m:val="p"/>
                          </m:rPr>
                          <a:rPr lang="vi-VN" sz="2800">
                            <a:latin typeface="Cambria Math" panose="02040503050406030204" pitchFamily="18" charset="0"/>
                          </a:rPr>
                          <m:t>xOy</m:t>
                        </m:r>
                      </m:e>
                    </m:acc>
                  </m:oMath>
                </a14:m>
                <a:r>
                  <a:rPr lang="vi-VN" sz="2800" dirty="0"/>
                  <a:t> + </a:t>
                </a:r>
                <a14:m>
                  <m:oMath xmlns:m="http://schemas.openxmlformats.org/officeDocument/2006/math">
                    <m:acc>
                      <m:accPr>
                        <m:chr m:val="̂"/>
                        <m:ctrlPr>
                          <a:rPr lang="vi-VN" sz="2800" i="1">
                            <a:latin typeface="Cambria Math" panose="02040503050406030204" pitchFamily="18" charset="0"/>
                          </a:rPr>
                        </m:ctrlPr>
                      </m:accPr>
                      <m:e>
                        <m:r>
                          <m:rPr>
                            <m:sty m:val="p"/>
                          </m:rPr>
                          <a:rPr lang="vi-VN" sz="2800">
                            <a:latin typeface="Cambria Math" panose="02040503050406030204" pitchFamily="18" charset="0"/>
                          </a:rPr>
                          <m:t>yOz</m:t>
                        </m:r>
                      </m:e>
                    </m:acc>
                    <m:r>
                      <a:rPr lang="vi-VN" sz="2800">
                        <a:latin typeface="Cambria Math" panose="02040503050406030204" pitchFamily="18" charset="0"/>
                      </a:rPr>
                      <m:t>=</m:t>
                    </m:r>
                    <m:r>
                      <m:rPr>
                        <m:nor/>
                      </m:rPr>
                      <a:rPr lang="vi-VN" sz="2800" dirty="0"/>
                      <m:t> </m:t>
                    </m:r>
                    <m:r>
                      <m:rPr>
                        <m:nor/>
                      </m:rPr>
                      <a:rPr lang="vi-VN" sz="2800" b="0" i="0" dirty="0" smtClean="0"/>
                      <m:t>18</m:t>
                    </m:r>
                    <m:r>
                      <m:rPr>
                        <m:nor/>
                      </m:rPr>
                      <a:rPr lang="vi-VN" sz="2800" dirty="0"/>
                      <m:t>0</m:t>
                    </m:r>
                    <m:r>
                      <m:rPr>
                        <m:nor/>
                      </m:rPr>
                      <a:rPr lang="vi-VN" sz="2800" baseline="30000" dirty="0"/>
                      <m:t>o</m:t>
                    </m:r>
                  </m:oMath>
                </a14:m>
                <a:endParaRPr lang="en-US" sz="2800" baseline="30000" dirty="0"/>
              </a:p>
            </p:txBody>
          </p:sp>
        </mc:Choice>
        <mc:Fallback xmlns="">
          <p:sp>
            <p:nvSpPr>
              <p:cNvPr id="22" name="Rectangle 21"/>
              <p:cNvSpPr>
                <a:spLocks noRot="1" noChangeAspect="1" noMove="1" noResize="1" noEditPoints="1" noAdjustHandles="1" noChangeArrowheads="1" noChangeShapeType="1" noTextEdit="1"/>
              </p:cNvSpPr>
              <p:nvPr/>
            </p:nvSpPr>
            <p:spPr>
              <a:xfrm>
                <a:off x="735365" y="6179567"/>
                <a:ext cx="2949012" cy="537263"/>
              </a:xfrm>
              <a:prstGeom prst="rect">
                <a:avLst/>
              </a:prstGeom>
              <a:blipFill rotWithShape="0">
                <a:blip r:embed="rId7"/>
                <a:stretch>
                  <a:fillRect t="-9091" b="-31818"/>
                </a:stretch>
              </a:blipFill>
            </p:spPr>
            <p:txBody>
              <a:bodyPr/>
              <a:lstStyle/>
              <a:p>
                <a:r>
                  <a:rPr lang="en-US">
                    <a:noFill/>
                  </a:rPr>
                  <a:t> </a:t>
                </a:r>
              </a:p>
            </p:txBody>
          </p:sp>
        </mc:Fallback>
      </mc:AlternateContent>
      <p:sp>
        <p:nvSpPr>
          <p:cNvPr id="23" name="Rectangle 22"/>
          <p:cNvSpPr/>
          <p:nvPr/>
        </p:nvSpPr>
        <p:spPr>
          <a:xfrm>
            <a:off x="7057908" y="670752"/>
            <a:ext cx="4714752" cy="523220"/>
          </a:xfrm>
          <a:prstGeom prst="rect">
            <a:avLst/>
          </a:prstGeom>
        </p:spPr>
        <p:txBody>
          <a:bodyPr wrap="none">
            <a:spAutoFit/>
          </a:bodyPr>
          <a:lstStyle/>
          <a:p>
            <a:r>
              <a:rPr lang="vi-VN" sz="2800" dirty="0"/>
              <a:t>Ot là tia phân giác của góc xOy</a:t>
            </a:r>
            <a:endParaRPr lang="en-US" sz="2800" dirty="0"/>
          </a:p>
        </p:txBody>
      </p:sp>
      <p:sp>
        <p:nvSpPr>
          <p:cNvPr id="24" name="Rectangle 23"/>
          <p:cNvSpPr/>
          <p:nvPr/>
        </p:nvSpPr>
        <p:spPr>
          <a:xfrm>
            <a:off x="7049683" y="1216914"/>
            <a:ext cx="4873450" cy="523220"/>
          </a:xfrm>
          <a:prstGeom prst="rect">
            <a:avLst/>
          </a:prstGeom>
        </p:spPr>
        <p:txBody>
          <a:bodyPr wrap="none">
            <a:spAutoFit/>
          </a:bodyPr>
          <a:lstStyle/>
          <a:p>
            <a:r>
              <a:rPr lang="vi-VN" sz="2800" dirty="0"/>
              <a:t>Om là tia phân giác của góc yOz</a:t>
            </a:r>
            <a:endParaRPr lang="en-US" sz="2800" dirty="0"/>
          </a:p>
        </p:txBody>
      </p:sp>
      <p:cxnSp>
        <p:nvCxnSpPr>
          <p:cNvPr id="27" name="Straight Connector 26"/>
          <p:cNvCxnSpPr/>
          <p:nvPr/>
        </p:nvCxnSpPr>
        <p:spPr>
          <a:xfrm>
            <a:off x="3920062" y="2465939"/>
            <a:ext cx="48986" cy="425089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870257" y="2594802"/>
            <a:ext cx="1065292" cy="523220"/>
          </a:xfrm>
          <a:prstGeom prst="rect">
            <a:avLst/>
          </a:prstGeom>
          <a:noFill/>
        </p:spPr>
        <p:txBody>
          <a:bodyPr wrap="none" rtlCol="0">
            <a:spAutoFit/>
          </a:bodyPr>
          <a:lstStyle/>
          <a:p>
            <a:r>
              <a:rPr lang="vi-VN" sz="2800" dirty="0"/>
              <a:t>Ta có:</a:t>
            </a:r>
            <a:endParaRPr lang="en-US" sz="2800" dirty="0"/>
          </a:p>
        </p:txBody>
      </p:sp>
      <mc:AlternateContent xmlns:mc="http://schemas.openxmlformats.org/markup-compatibility/2006" xmlns:a14="http://schemas.microsoft.com/office/drawing/2010/main">
        <mc:Choice Requires="a14">
          <p:sp>
            <p:nvSpPr>
              <p:cNvPr id="30" name="TextBox 29"/>
              <p:cNvSpPr txBox="1"/>
              <p:nvPr/>
            </p:nvSpPr>
            <p:spPr>
              <a:xfrm>
                <a:off x="4468240" y="2909759"/>
                <a:ext cx="1955664" cy="8989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vi-VN" sz="2800" i="1" smtClean="0">
                              <a:latin typeface="Cambria Math" panose="02040503050406030204" pitchFamily="18" charset="0"/>
                            </a:rPr>
                          </m:ctrlPr>
                        </m:accPr>
                        <m:e>
                          <m:r>
                            <m:rPr>
                              <m:sty m:val="p"/>
                            </m:rPr>
                            <a:rPr lang="vi-VN" sz="2800" b="0" i="0" smtClean="0">
                              <a:latin typeface="Cambria Math" panose="02040503050406030204" pitchFamily="18" charset="0"/>
                            </a:rPr>
                            <m:t>O</m:t>
                          </m:r>
                        </m:e>
                      </m:acc>
                      <m:r>
                        <a:rPr lang="vi-VN" sz="2800" b="0" i="0" baseline="-25000" smtClean="0">
                          <a:latin typeface="Cambria Math" panose="02040503050406030204" pitchFamily="18" charset="0"/>
                        </a:rPr>
                        <m:t>2</m:t>
                      </m:r>
                      <m:r>
                        <a:rPr lang="vi-VN" sz="2800" b="0" i="0" smtClean="0">
                          <a:latin typeface="Cambria Math" panose="02040503050406030204" pitchFamily="18" charset="0"/>
                        </a:rPr>
                        <m:t>=</m:t>
                      </m:r>
                      <m:f>
                        <m:fPr>
                          <m:ctrlPr>
                            <a:rPr lang="vi-VN" sz="2800" b="0" i="1" smtClean="0">
                              <a:latin typeface="Cambria Math" panose="02040503050406030204" pitchFamily="18" charset="0"/>
                            </a:rPr>
                          </m:ctrlPr>
                        </m:fPr>
                        <m:num>
                          <m:r>
                            <a:rPr lang="vi-VN" sz="2800" b="0" i="1" smtClean="0">
                              <a:latin typeface="Cambria Math" panose="02040503050406030204" pitchFamily="18" charset="0"/>
                            </a:rPr>
                            <m:t>1</m:t>
                          </m:r>
                        </m:num>
                        <m:den>
                          <m:r>
                            <a:rPr lang="vi-VN" sz="2800" b="0" i="1" smtClean="0">
                              <a:latin typeface="Cambria Math" panose="02040503050406030204" pitchFamily="18" charset="0"/>
                            </a:rPr>
                            <m:t>2</m:t>
                          </m:r>
                        </m:den>
                      </m:f>
                      <m:acc>
                        <m:accPr>
                          <m:chr m:val="̂"/>
                          <m:ctrlPr>
                            <a:rPr lang="vi-VN" sz="2800" b="0" i="1" smtClean="0">
                              <a:latin typeface="Cambria Math" panose="02040503050406030204" pitchFamily="18" charset="0"/>
                            </a:rPr>
                          </m:ctrlPr>
                        </m:accPr>
                        <m:e>
                          <m:r>
                            <m:rPr>
                              <m:sty m:val="p"/>
                            </m:rPr>
                            <a:rPr lang="vi-VN" sz="2800" b="0" i="0" smtClean="0">
                              <a:latin typeface="Cambria Math" panose="02040503050406030204" pitchFamily="18" charset="0"/>
                            </a:rPr>
                            <m:t>xOy</m:t>
                          </m:r>
                        </m:e>
                      </m:acc>
                    </m:oMath>
                  </m:oMathPara>
                </a14:m>
                <a:endParaRPr lang="en-US" sz="2800" dirty="0">
                  <a:latin typeface="+mj-lt"/>
                </a:endParaRPr>
              </a:p>
            </p:txBody>
          </p:sp>
        </mc:Choice>
        <mc:Fallback xmlns="">
          <p:sp>
            <p:nvSpPr>
              <p:cNvPr id="30" name="TextBox 29"/>
              <p:cNvSpPr txBox="1">
                <a:spLocks noRot="1" noChangeAspect="1" noMove="1" noResize="1" noEditPoints="1" noAdjustHandles="1" noChangeArrowheads="1" noChangeShapeType="1" noTextEdit="1"/>
              </p:cNvSpPr>
              <p:nvPr/>
            </p:nvSpPr>
            <p:spPr>
              <a:xfrm>
                <a:off x="4468240" y="2909759"/>
                <a:ext cx="1955664" cy="898964"/>
              </a:xfrm>
              <a:prstGeom prst="rect">
                <a:avLst/>
              </a:prstGeom>
              <a:blipFill rotWithShape="0">
                <a:blip r:embed="rId8"/>
                <a:stretch>
                  <a:fillRect/>
                </a:stretch>
              </a:blipFill>
            </p:spPr>
            <p:txBody>
              <a:bodyPr/>
              <a:lstStyle/>
              <a:p>
                <a:r>
                  <a:rPr lang="en-US">
                    <a:noFill/>
                  </a:rPr>
                  <a:t> </a:t>
                </a:r>
              </a:p>
            </p:txBody>
          </p:sp>
        </mc:Fallback>
      </mc:AlternateContent>
      <p:sp>
        <p:nvSpPr>
          <p:cNvPr id="31" name="Rectangle 30"/>
          <p:cNvSpPr/>
          <p:nvPr/>
        </p:nvSpPr>
        <p:spPr>
          <a:xfrm>
            <a:off x="6295714" y="3132415"/>
            <a:ext cx="4955203" cy="523220"/>
          </a:xfrm>
          <a:prstGeom prst="rect">
            <a:avLst/>
          </a:prstGeom>
        </p:spPr>
        <p:txBody>
          <a:bodyPr wrap="none">
            <a:spAutoFit/>
          </a:bodyPr>
          <a:lstStyle/>
          <a:p>
            <a:r>
              <a:rPr lang="vi-VN" sz="2800" dirty="0"/>
              <a:t>(Ot là tia phân giác của góc xOy)</a:t>
            </a:r>
            <a:endParaRPr lang="en-US" sz="2800" dirty="0"/>
          </a:p>
        </p:txBody>
      </p:sp>
      <p:sp>
        <p:nvSpPr>
          <p:cNvPr id="32" name="Rectangle 31"/>
          <p:cNvSpPr/>
          <p:nvPr/>
        </p:nvSpPr>
        <p:spPr>
          <a:xfrm>
            <a:off x="6312807" y="4145221"/>
            <a:ext cx="5113900" cy="523220"/>
          </a:xfrm>
          <a:prstGeom prst="rect">
            <a:avLst/>
          </a:prstGeom>
        </p:spPr>
        <p:txBody>
          <a:bodyPr wrap="none">
            <a:spAutoFit/>
          </a:bodyPr>
          <a:lstStyle/>
          <a:p>
            <a:r>
              <a:rPr lang="vi-VN" sz="2800" dirty="0"/>
              <a:t>(Om là tia phân giác của góc yOz)</a:t>
            </a:r>
            <a:endParaRPr lang="en-US" sz="2800" dirty="0"/>
          </a:p>
        </p:txBody>
      </p:sp>
      <mc:AlternateContent xmlns:mc="http://schemas.openxmlformats.org/markup-compatibility/2006" xmlns:a14="http://schemas.microsoft.com/office/drawing/2010/main">
        <mc:Choice Requires="a14">
          <p:sp>
            <p:nvSpPr>
              <p:cNvPr id="33" name="TextBox 32"/>
              <p:cNvSpPr txBox="1"/>
              <p:nvPr/>
            </p:nvSpPr>
            <p:spPr>
              <a:xfrm>
                <a:off x="830480" y="5192502"/>
                <a:ext cx="1915589" cy="8989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vi-VN" sz="2800" i="1" smtClean="0">
                              <a:latin typeface="Cambria Math" panose="02040503050406030204" pitchFamily="18" charset="0"/>
                            </a:rPr>
                          </m:ctrlPr>
                        </m:accPr>
                        <m:e>
                          <m:r>
                            <m:rPr>
                              <m:sty m:val="p"/>
                            </m:rPr>
                            <a:rPr lang="vi-VN" sz="2800" b="0" i="0" smtClean="0">
                              <a:latin typeface="Cambria Math" panose="02040503050406030204" pitchFamily="18" charset="0"/>
                            </a:rPr>
                            <m:t>O</m:t>
                          </m:r>
                        </m:e>
                      </m:acc>
                      <m:r>
                        <a:rPr lang="vi-VN" sz="2800" b="0" i="0" baseline="-25000" smtClean="0">
                          <a:latin typeface="Cambria Math" panose="02040503050406030204" pitchFamily="18" charset="0"/>
                        </a:rPr>
                        <m:t>3</m:t>
                      </m:r>
                      <m:r>
                        <a:rPr lang="vi-VN" sz="2800" b="0" i="0" smtClean="0">
                          <a:latin typeface="Cambria Math" panose="02040503050406030204" pitchFamily="18" charset="0"/>
                        </a:rPr>
                        <m:t>=</m:t>
                      </m:r>
                      <m:f>
                        <m:fPr>
                          <m:ctrlPr>
                            <a:rPr lang="vi-VN" sz="2800" b="0" i="1" smtClean="0">
                              <a:latin typeface="Cambria Math" panose="02040503050406030204" pitchFamily="18" charset="0"/>
                            </a:rPr>
                          </m:ctrlPr>
                        </m:fPr>
                        <m:num>
                          <m:r>
                            <a:rPr lang="vi-VN" sz="2800" b="0" i="1" smtClean="0">
                              <a:latin typeface="Cambria Math" panose="02040503050406030204" pitchFamily="18" charset="0"/>
                            </a:rPr>
                            <m:t>1</m:t>
                          </m:r>
                        </m:num>
                        <m:den>
                          <m:r>
                            <a:rPr lang="vi-VN" sz="2800" b="0" i="1" smtClean="0">
                              <a:latin typeface="Cambria Math" panose="02040503050406030204" pitchFamily="18" charset="0"/>
                            </a:rPr>
                            <m:t>2</m:t>
                          </m:r>
                        </m:den>
                      </m:f>
                      <m:acc>
                        <m:accPr>
                          <m:chr m:val="̂"/>
                          <m:ctrlPr>
                            <a:rPr lang="vi-VN" sz="2800" b="0" i="1" smtClean="0">
                              <a:latin typeface="Cambria Math" panose="02040503050406030204" pitchFamily="18" charset="0"/>
                            </a:rPr>
                          </m:ctrlPr>
                        </m:accPr>
                        <m:e>
                          <m:r>
                            <m:rPr>
                              <m:sty m:val="p"/>
                            </m:rPr>
                            <a:rPr lang="vi-VN" sz="2800" b="0" i="0" smtClean="0">
                              <a:latin typeface="Cambria Math" panose="02040503050406030204" pitchFamily="18" charset="0"/>
                            </a:rPr>
                            <m:t>yOz</m:t>
                          </m:r>
                        </m:e>
                      </m:acc>
                    </m:oMath>
                  </m:oMathPara>
                </a14:m>
                <a:endParaRPr lang="en-US" sz="2800" baseline="-25000" dirty="0">
                  <a:latin typeface="+mj-lt"/>
                </a:endParaRPr>
              </a:p>
            </p:txBody>
          </p:sp>
        </mc:Choice>
        <mc:Fallback xmlns="">
          <p:sp>
            <p:nvSpPr>
              <p:cNvPr id="33" name="TextBox 32"/>
              <p:cNvSpPr txBox="1">
                <a:spLocks noRot="1" noChangeAspect="1" noMove="1" noResize="1" noEditPoints="1" noAdjustHandles="1" noChangeArrowheads="1" noChangeShapeType="1" noTextEdit="1"/>
              </p:cNvSpPr>
              <p:nvPr/>
            </p:nvSpPr>
            <p:spPr>
              <a:xfrm>
                <a:off x="830480" y="5192502"/>
                <a:ext cx="1915589" cy="898964"/>
              </a:xfrm>
              <a:prstGeom prst="rect">
                <a:avLst/>
              </a:prstGeom>
              <a:blipFill rotWithShape="0">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Rectangle 33"/>
              <p:cNvSpPr/>
              <p:nvPr/>
            </p:nvSpPr>
            <p:spPr>
              <a:xfrm>
                <a:off x="4597403" y="4836666"/>
                <a:ext cx="2949012" cy="537263"/>
              </a:xfrm>
              <a:prstGeom prst="rect">
                <a:avLst/>
              </a:prstGeom>
            </p:spPr>
            <p:txBody>
              <a:bodyPr wrap="none">
                <a:spAutoFit/>
              </a:bodyPr>
              <a:lstStyle/>
              <a:p>
                <a14:m>
                  <m:oMath xmlns:m="http://schemas.openxmlformats.org/officeDocument/2006/math">
                    <m:acc>
                      <m:accPr>
                        <m:chr m:val="̂"/>
                        <m:ctrlPr>
                          <a:rPr lang="vi-VN" sz="2800" i="1" smtClean="0">
                            <a:latin typeface="Cambria Math" panose="02040503050406030204" pitchFamily="18" charset="0"/>
                          </a:rPr>
                        </m:ctrlPr>
                      </m:accPr>
                      <m:e>
                        <m:r>
                          <m:rPr>
                            <m:sty m:val="p"/>
                          </m:rPr>
                          <a:rPr lang="vi-VN" sz="2800">
                            <a:latin typeface="Cambria Math" panose="02040503050406030204" pitchFamily="18" charset="0"/>
                          </a:rPr>
                          <m:t>xOy</m:t>
                        </m:r>
                      </m:e>
                    </m:acc>
                  </m:oMath>
                </a14:m>
                <a:r>
                  <a:rPr lang="vi-VN" sz="2800" dirty="0"/>
                  <a:t> + </a:t>
                </a:r>
                <a14:m>
                  <m:oMath xmlns:m="http://schemas.openxmlformats.org/officeDocument/2006/math">
                    <m:acc>
                      <m:accPr>
                        <m:chr m:val="̂"/>
                        <m:ctrlPr>
                          <a:rPr lang="vi-VN" sz="2800" i="1">
                            <a:latin typeface="Cambria Math" panose="02040503050406030204" pitchFamily="18" charset="0"/>
                          </a:rPr>
                        </m:ctrlPr>
                      </m:accPr>
                      <m:e>
                        <m:r>
                          <m:rPr>
                            <m:sty m:val="p"/>
                          </m:rPr>
                          <a:rPr lang="vi-VN" sz="2800">
                            <a:latin typeface="Cambria Math" panose="02040503050406030204" pitchFamily="18" charset="0"/>
                          </a:rPr>
                          <m:t>yOz</m:t>
                        </m:r>
                      </m:e>
                    </m:acc>
                    <m:r>
                      <a:rPr lang="vi-VN" sz="2800">
                        <a:latin typeface="Cambria Math" panose="02040503050406030204" pitchFamily="18" charset="0"/>
                      </a:rPr>
                      <m:t>=</m:t>
                    </m:r>
                    <m:r>
                      <m:rPr>
                        <m:nor/>
                      </m:rPr>
                      <a:rPr lang="vi-VN" sz="2800" dirty="0"/>
                      <m:t> </m:t>
                    </m:r>
                    <m:r>
                      <m:rPr>
                        <m:nor/>
                      </m:rPr>
                      <a:rPr lang="vi-VN" sz="2800" b="0" i="0" dirty="0" smtClean="0"/>
                      <m:t>18</m:t>
                    </m:r>
                    <m:r>
                      <m:rPr>
                        <m:nor/>
                      </m:rPr>
                      <a:rPr lang="vi-VN" sz="2800" dirty="0"/>
                      <m:t>0</m:t>
                    </m:r>
                    <m:r>
                      <m:rPr>
                        <m:nor/>
                      </m:rPr>
                      <a:rPr lang="vi-VN" sz="2800" baseline="30000" dirty="0"/>
                      <m:t>o</m:t>
                    </m:r>
                  </m:oMath>
                </a14:m>
                <a:endParaRPr lang="en-US" sz="2800" baseline="30000" dirty="0"/>
              </a:p>
            </p:txBody>
          </p:sp>
        </mc:Choice>
        <mc:Fallback xmlns="">
          <p:sp>
            <p:nvSpPr>
              <p:cNvPr id="34" name="Rectangle 33"/>
              <p:cNvSpPr>
                <a:spLocks noRot="1" noChangeAspect="1" noMove="1" noResize="1" noEditPoints="1" noAdjustHandles="1" noChangeArrowheads="1" noChangeShapeType="1" noTextEdit="1"/>
              </p:cNvSpPr>
              <p:nvPr/>
            </p:nvSpPr>
            <p:spPr>
              <a:xfrm>
                <a:off x="4597403" y="4836666"/>
                <a:ext cx="2949012" cy="537263"/>
              </a:xfrm>
              <a:prstGeom prst="rect">
                <a:avLst/>
              </a:prstGeom>
              <a:blipFill rotWithShape="0">
                <a:blip r:embed="rId10"/>
                <a:stretch>
                  <a:fillRect t="-7865" b="-30337"/>
                </a:stretch>
              </a:blipFill>
            </p:spPr>
            <p:txBody>
              <a:bodyPr/>
              <a:lstStyle/>
              <a:p>
                <a:r>
                  <a:rPr lang="en-US">
                    <a:noFill/>
                  </a:rPr>
                  <a:t> </a:t>
                </a:r>
              </a:p>
            </p:txBody>
          </p:sp>
        </mc:Fallback>
      </mc:AlternateContent>
      <p:sp>
        <p:nvSpPr>
          <p:cNvPr id="35" name="Rectangle 34"/>
          <p:cNvSpPr/>
          <p:nvPr/>
        </p:nvSpPr>
        <p:spPr>
          <a:xfrm>
            <a:off x="7397375" y="4833364"/>
            <a:ext cx="2089033" cy="523220"/>
          </a:xfrm>
          <a:prstGeom prst="rect">
            <a:avLst/>
          </a:prstGeom>
        </p:spPr>
        <p:txBody>
          <a:bodyPr wrap="none">
            <a:spAutoFit/>
          </a:bodyPr>
          <a:lstStyle/>
          <a:p>
            <a:r>
              <a:rPr lang="vi-VN" sz="2800" dirty="0"/>
              <a:t>(2 góc kề bù)</a:t>
            </a:r>
            <a:endParaRPr lang="en-US" sz="2800" dirty="0"/>
          </a:p>
        </p:txBody>
      </p:sp>
      <p:sp>
        <p:nvSpPr>
          <p:cNvPr id="36" name="Left Brace 35"/>
          <p:cNvSpPr/>
          <p:nvPr/>
        </p:nvSpPr>
        <p:spPr>
          <a:xfrm>
            <a:off x="4273101" y="3046925"/>
            <a:ext cx="317334" cy="2284316"/>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37" name="TextBox 36"/>
              <p:cNvSpPr txBox="1"/>
              <p:nvPr/>
            </p:nvSpPr>
            <p:spPr>
              <a:xfrm>
                <a:off x="4273100" y="5431696"/>
                <a:ext cx="7499560" cy="113159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vi-VN" sz="2800" dirty="0">
                    <a:latin typeface="+mj-lt"/>
                    <a:sym typeface="Symbol" panose="05050102010706020507" pitchFamily="18" charset="2"/>
                  </a:rPr>
                  <a:t> </a:t>
                </a:r>
                <a14:m>
                  <m:oMath xmlns:m="http://schemas.openxmlformats.org/officeDocument/2006/math">
                    <m:acc>
                      <m:accPr>
                        <m:chr m:val="̂"/>
                        <m:ctrlPr>
                          <a:rPr lang="vi-VN" sz="2800" i="1">
                            <a:latin typeface="Cambria Math" panose="02040503050406030204" pitchFamily="18" charset="0"/>
                          </a:rPr>
                        </m:ctrlPr>
                      </m:accPr>
                      <m:e>
                        <m:r>
                          <m:rPr>
                            <m:sty m:val="p"/>
                          </m:rPr>
                          <a:rPr lang="vi-VN" sz="2800">
                            <a:latin typeface="Cambria Math" panose="02040503050406030204" pitchFamily="18" charset="0"/>
                          </a:rPr>
                          <m:t>O</m:t>
                        </m:r>
                      </m:e>
                    </m:acc>
                    <m:r>
                      <a:rPr lang="vi-VN" sz="2800" b="0" i="0" baseline="-25000" smtClean="0">
                        <a:latin typeface="Cambria Math" panose="02040503050406030204" pitchFamily="18" charset="0"/>
                      </a:rPr>
                      <m:t>2</m:t>
                    </m:r>
                    <m:r>
                      <a:rPr lang="vi-VN" sz="2800" b="0" i="0" smtClean="0">
                        <a:latin typeface="Cambria Math" panose="02040503050406030204" pitchFamily="18" charset="0"/>
                      </a:rPr>
                      <m:t>+ </m:t>
                    </m:r>
                    <m:acc>
                      <m:accPr>
                        <m:chr m:val="̂"/>
                        <m:ctrlPr>
                          <a:rPr lang="vi-VN" sz="2800" i="1">
                            <a:latin typeface="Cambria Math" panose="02040503050406030204" pitchFamily="18" charset="0"/>
                          </a:rPr>
                        </m:ctrlPr>
                      </m:accPr>
                      <m:e>
                        <m:r>
                          <m:rPr>
                            <m:sty m:val="p"/>
                          </m:rPr>
                          <a:rPr lang="vi-VN" sz="2800">
                            <a:latin typeface="Cambria Math" panose="02040503050406030204" pitchFamily="18" charset="0"/>
                          </a:rPr>
                          <m:t>O</m:t>
                        </m:r>
                      </m:e>
                    </m:acc>
                  </m:oMath>
                </a14:m>
                <a:r>
                  <a:rPr lang="vi-VN" sz="2800" baseline="-25000" dirty="0">
                    <a:latin typeface="+mj-lt"/>
                  </a:rPr>
                  <a:t>3</a:t>
                </a:r>
                <a:r>
                  <a:rPr lang="vi-VN" sz="2800" dirty="0">
                    <a:latin typeface="+mj-lt"/>
                  </a:rPr>
                  <a:t>=</a:t>
                </a:r>
                <a14:m>
                  <m:oMath xmlns:m="http://schemas.openxmlformats.org/officeDocument/2006/math">
                    <m:r>
                      <a:rPr lang="vi-VN" sz="2800" b="0" i="0" dirty="0" smtClean="0">
                        <a:latin typeface="Cambria Math" panose="02040503050406030204" pitchFamily="18" charset="0"/>
                      </a:rPr>
                      <m:t> </m:t>
                    </m:r>
                    <m:f>
                      <m:fPr>
                        <m:ctrlPr>
                          <a:rPr lang="vi-VN" sz="2800" i="1" dirty="0" smtClean="0">
                            <a:latin typeface="Cambria Math" panose="02040503050406030204" pitchFamily="18" charset="0"/>
                          </a:rPr>
                        </m:ctrlPr>
                      </m:fPr>
                      <m:num>
                        <m:r>
                          <a:rPr lang="vi-VN" sz="2800" b="0" i="1" dirty="0" smtClean="0">
                            <a:latin typeface="Cambria Math" panose="02040503050406030204" pitchFamily="18" charset="0"/>
                          </a:rPr>
                          <m:t>1</m:t>
                        </m:r>
                      </m:num>
                      <m:den>
                        <m:r>
                          <a:rPr lang="vi-VN" sz="2800" b="0" i="1" dirty="0" smtClean="0">
                            <a:latin typeface="Cambria Math" panose="02040503050406030204" pitchFamily="18" charset="0"/>
                          </a:rPr>
                          <m:t>2</m:t>
                        </m:r>
                      </m:den>
                    </m:f>
                    <m:d>
                      <m:dPr>
                        <m:ctrlPr>
                          <a:rPr lang="vi-VN" sz="2800" i="1" dirty="0" smtClean="0">
                            <a:latin typeface="Cambria Math" panose="02040503050406030204" pitchFamily="18" charset="0"/>
                          </a:rPr>
                        </m:ctrlPr>
                      </m:dPr>
                      <m:e>
                        <m:acc>
                          <m:accPr>
                            <m:chr m:val="̂"/>
                            <m:ctrlPr>
                              <a:rPr lang="vi-VN" sz="2800" i="1">
                                <a:latin typeface="Cambria Math" panose="02040503050406030204" pitchFamily="18" charset="0"/>
                              </a:rPr>
                            </m:ctrlPr>
                          </m:accPr>
                          <m:e>
                            <m:r>
                              <m:rPr>
                                <m:sty m:val="p"/>
                              </m:rPr>
                              <a:rPr lang="vi-VN" sz="2800">
                                <a:latin typeface="Cambria Math" panose="02040503050406030204" pitchFamily="18" charset="0"/>
                              </a:rPr>
                              <m:t>xOy</m:t>
                            </m:r>
                          </m:e>
                        </m:acc>
                        <m:r>
                          <m:rPr>
                            <m:nor/>
                          </m:rPr>
                          <a:rPr lang="vi-VN" sz="2800" dirty="0"/>
                          <m:t> + </m:t>
                        </m:r>
                        <m:acc>
                          <m:accPr>
                            <m:chr m:val="̂"/>
                            <m:ctrlPr>
                              <a:rPr lang="vi-VN" sz="2800" i="1">
                                <a:latin typeface="Cambria Math" panose="02040503050406030204" pitchFamily="18" charset="0"/>
                              </a:rPr>
                            </m:ctrlPr>
                          </m:accPr>
                          <m:e>
                            <m:r>
                              <m:rPr>
                                <m:sty m:val="p"/>
                              </m:rPr>
                              <a:rPr lang="vi-VN" sz="2800">
                                <a:latin typeface="Cambria Math" panose="02040503050406030204" pitchFamily="18" charset="0"/>
                              </a:rPr>
                              <m:t>yOz</m:t>
                            </m:r>
                          </m:e>
                        </m:acc>
                      </m:e>
                    </m:d>
                  </m:oMath>
                </a14:m>
                <a:r>
                  <a:rPr lang="vi-VN" sz="2800" dirty="0"/>
                  <a:t> </a:t>
                </a:r>
                <a14:m>
                  <m:oMath xmlns:m="http://schemas.openxmlformats.org/officeDocument/2006/math">
                    <m:r>
                      <a:rPr lang="vi-VN" sz="2800">
                        <a:latin typeface="Cambria Math" panose="02040503050406030204" pitchFamily="18" charset="0"/>
                      </a:rPr>
                      <m:t>=</m:t>
                    </m:r>
                    <m:f>
                      <m:fPr>
                        <m:ctrlPr>
                          <a:rPr lang="vi-VN" sz="2800" i="1" smtClean="0">
                            <a:latin typeface="Cambria Math" panose="02040503050406030204" pitchFamily="18" charset="0"/>
                          </a:rPr>
                        </m:ctrlPr>
                      </m:fPr>
                      <m:num>
                        <m:r>
                          <a:rPr lang="vi-VN" sz="2800" b="0" i="1" smtClean="0">
                            <a:latin typeface="Cambria Math" panose="02040503050406030204" pitchFamily="18" charset="0"/>
                          </a:rPr>
                          <m:t>1</m:t>
                        </m:r>
                      </m:num>
                      <m:den>
                        <m:r>
                          <a:rPr lang="vi-VN" sz="2800" b="0" i="1" smtClean="0">
                            <a:latin typeface="Cambria Math" panose="02040503050406030204" pitchFamily="18" charset="0"/>
                          </a:rPr>
                          <m:t>2</m:t>
                        </m:r>
                      </m:den>
                    </m:f>
                    <m:r>
                      <m:rPr>
                        <m:nor/>
                      </m:rPr>
                      <a:rPr lang="vi-VN" sz="2800" b="0" i="0" smtClean="0">
                        <a:latin typeface="Cambria Math" panose="02040503050406030204" pitchFamily="18" charset="0"/>
                      </a:rPr>
                      <m:t>.</m:t>
                    </m:r>
                    <m:r>
                      <m:rPr>
                        <m:nor/>
                      </m:rPr>
                      <a:rPr lang="vi-VN" sz="2800" dirty="0"/>
                      <m:t>180</m:t>
                    </m:r>
                    <m:r>
                      <m:rPr>
                        <m:nor/>
                      </m:rPr>
                      <a:rPr lang="vi-VN" sz="2800" baseline="30000" dirty="0"/>
                      <m:t>o</m:t>
                    </m:r>
                    <m:r>
                      <a:rPr lang="vi-VN" sz="2800">
                        <a:latin typeface="Cambria Math" panose="02040503050406030204" pitchFamily="18" charset="0"/>
                      </a:rPr>
                      <m:t>=</m:t>
                    </m:r>
                  </m:oMath>
                </a14:m>
                <a:r>
                  <a:rPr lang="vi-VN" sz="2800" dirty="0"/>
                  <a:t> 90</a:t>
                </a:r>
                <a:r>
                  <a:rPr lang="vi-VN" sz="2800" baseline="30000" dirty="0"/>
                  <a:t>o</a:t>
                </a:r>
                <a:endParaRPr lang="en-US" sz="2800" baseline="30000" dirty="0"/>
              </a:p>
              <a:p>
                <a:r>
                  <a:rPr lang="vi-VN" sz="2800" dirty="0">
                    <a:latin typeface="+mj-lt"/>
                  </a:rPr>
                  <a:t> </a:t>
                </a:r>
                <a:endParaRPr lang="en-US" sz="2800" dirty="0">
                  <a:latin typeface="+mj-lt"/>
                </a:endParaRPr>
              </a:p>
            </p:txBody>
          </p:sp>
        </mc:Choice>
        <mc:Fallback xmlns="">
          <p:sp>
            <p:nvSpPr>
              <p:cNvPr id="37" name="TextBox 36"/>
              <p:cNvSpPr txBox="1">
                <a:spLocks noRot="1" noChangeAspect="1" noMove="1" noResize="1" noEditPoints="1" noAdjustHandles="1" noChangeArrowheads="1" noChangeShapeType="1" noTextEdit="1"/>
              </p:cNvSpPr>
              <p:nvPr/>
            </p:nvSpPr>
            <p:spPr>
              <a:xfrm>
                <a:off x="4273100" y="5431696"/>
                <a:ext cx="7499560" cy="1131592"/>
              </a:xfrm>
              <a:prstGeom prst="rect">
                <a:avLst/>
              </a:prstGeom>
              <a:blipFill rotWithShape="0">
                <a:blip r:embed="rId11"/>
                <a:stretch>
                  <a:fillRect l="-1707"/>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4206109" y="6148728"/>
                <a:ext cx="2462918" cy="968470"/>
              </a:xfrm>
              <a:prstGeom prst="rect">
                <a:avLst/>
              </a:prstGeom>
              <a:noFill/>
            </p:spPr>
            <p:txBody>
              <a:bodyPr wrap="none" rtlCol="0">
                <a:spAutoFit/>
              </a:bodyPr>
              <a:lstStyle/>
              <a:p>
                <a:r>
                  <a:rPr lang="vi-VN" sz="2800" dirty="0"/>
                  <a:t>Vậy </a:t>
                </a:r>
                <a14:m>
                  <m:oMath xmlns:m="http://schemas.openxmlformats.org/officeDocument/2006/math">
                    <m:acc>
                      <m:accPr>
                        <m:chr m:val="̂"/>
                        <m:ctrlPr>
                          <a:rPr lang="vi-VN" sz="2800" i="1">
                            <a:latin typeface="Cambria Math" panose="02040503050406030204" pitchFamily="18" charset="0"/>
                          </a:rPr>
                        </m:ctrlPr>
                      </m:accPr>
                      <m:e>
                        <m:r>
                          <m:rPr>
                            <m:sty m:val="p"/>
                          </m:rPr>
                          <a:rPr lang="vi-VN" sz="2800">
                            <a:latin typeface="Cambria Math" panose="02040503050406030204" pitchFamily="18" charset="0"/>
                          </a:rPr>
                          <m:t>tOm</m:t>
                        </m:r>
                      </m:e>
                    </m:acc>
                    <m:r>
                      <a:rPr lang="vi-VN" sz="2800">
                        <a:latin typeface="Cambria Math" panose="02040503050406030204" pitchFamily="18" charset="0"/>
                      </a:rPr>
                      <m:t>=</m:t>
                    </m:r>
                  </m:oMath>
                </a14:m>
                <a:r>
                  <a:rPr lang="vi-VN" sz="2800" dirty="0"/>
                  <a:t> 90</a:t>
                </a:r>
                <a:r>
                  <a:rPr lang="vi-VN" sz="2800" baseline="30000" dirty="0"/>
                  <a:t>o</a:t>
                </a:r>
                <a:endParaRPr lang="en-US" sz="2800" baseline="30000" dirty="0"/>
              </a:p>
              <a:p>
                <a:endParaRPr lang="en-US" sz="2800" dirty="0"/>
              </a:p>
            </p:txBody>
          </p:sp>
        </mc:Choice>
        <mc:Fallback xmlns="">
          <p:sp>
            <p:nvSpPr>
              <p:cNvPr id="38" name="TextBox 37"/>
              <p:cNvSpPr txBox="1">
                <a:spLocks noRot="1" noChangeAspect="1" noMove="1" noResize="1" noEditPoints="1" noAdjustHandles="1" noChangeArrowheads="1" noChangeShapeType="1" noTextEdit="1"/>
              </p:cNvSpPr>
              <p:nvPr/>
            </p:nvSpPr>
            <p:spPr>
              <a:xfrm>
                <a:off x="4206109" y="6148728"/>
                <a:ext cx="2462918" cy="968470"/>
              </a:xfrm>
              <a:prstGeom prst="rect">
                <a:avLst/>
              </a:prstGeom>
              <a:blipFill rotWithShape="0">
                <a:blip r:embed="rId12"/>
                <a:stretch>
                  <a:fillRect l="-5198" t="-5031" r="-990"/>
                </a:stretch>
              </a:blipFill>
            </p:spPr>
            <p:txBody>
              <a:bodyPr/>
              <a:lstStyle/>
              <a:p>
                <a:r>
                  <a:rPr lang="en-US">
                    <a:noFill/>
                  </a:rPr>
                  <a:t> </a:t>
                </a:r>
              </a:p>
            </p:txBody>
          </p:sp>
        </mc:Fallback>
      </mc:AlternateContent>
      <p:sp>
        <p:nvSpPr>
          <p:cNvPr id="39" name="TextBox 38"/>
          <p:cNvSpPr txBox="1"/>
          <p:nvPr/>
        </p:nvSpPr>
        <p:spPr>
          <a:xfrm>
            <a:off x="5078464" y="6151899"/>
            <a:ext cx="184731" cy="379591"/>
          </a:xfrm>
          <a:prstGeom prst="rect">
            <a:avLst/>
          </a:prstGeom>
          <a:noFill/>
        </p:spPr>
        <p:txBody>
          <a:bodyPr wrap="none" rtlCol="0">
            <a:spAutoFit/>
          </a:bodyPr>
          <a:lstStyle/>
          <a:p>
            <a:endParaRPr lang="en-US" sz="2800" baseline="30000" dirty="0"/>
          </a:p>
        </p:txBody>
      </p:sp>
    </p:spTree>
    <p:extLst>
      <p:ext uri="{BB962C8B-B14F-4D97-AF65-F5344CB8AC3E}">
        <p14:creationId xmlns:p14="http://schemas.microsoft.com/office/powerpoint/2010/main" val="3390512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500"/>
                                        <p:tgtEl>
                                          <p:spTgt spid="2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par>
                                <p:cTn id="23" presetID="10"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500"/>
                                        <p:tgtEl>
                                          <p:spTgt spid="17"/>
                                        </p:tgtEl>
                                      </p:cBhvr>
                                    </p:animEffect>
                                  </p:childTnLst>
                                </p:cTn>
                              </p:par>
                            </p:childTnLst>
                          </p:cTn>
                        </p:par>
                        <p:par>
                          <p:cTn id="42" fill="hold">
                            <p:stCondLst>
                              <p:cond delay="500"/>
                            </p:stCondLst>
                            <p:childTnLst>
                              <p:par>
                                <p:cTn id="43" presetID="10" presetClass="entr" presetSubtype="0"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500"/>
                                        <p:tgtEl>
                                          <p:spTgt spid="19"/>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500"/>
                                        <p:tgtEl>
                                          <p:spTgt spid="20"/>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fade">
                                      <p:cBhvr>
                                        <p:cTn id="55" dur="500"/>
                                        <p:tgtEl>
                                          <p:spTgt spid="33"/>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childTnLst>
                                </p:cTn>
                              </p:par>
                            </p:childTnLst>
                          </p:cTn>
                        </p:par>
                        <p:par>
                          <p:cTn id="61" fill="hold">
                            <p:stCondLst>
                              <p:cond delay="500"/>
                            </p:stCondLst>
                            <p:childTnLst>
                              <p:par>
                                <p:cTn id="62" presetID="10" presetClass="entr" presetSubtype="0" fill="hold" nodeType="after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fade">
                                      <p:cBhvr>
                                        <p:cTn id="64" dur="500"/>
                                        <p:tgtEl>
                                          <p:spTgt spid="27"/>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fade">
                                      <p:cBhvr>
                                        <p:cTn id="67" dur="500"/>
                                        <p:tgtEl>
                                          <p:spTgt spid="1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fade">
                                      <p:cBhvr>
                                        <p:cTn id="72" dur="500"/>
                                        <p:tgtEl>
                                          <p:spTgt spid="29"/>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fade">
                                      <p:cBhvr>
                                        <p:cTn id="77" dur="500"/>
                                        <p:tgtEl>
                                          <p:spTgt spid="3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500"/>
                                        <p:tgtEl>
                                          <p:spTgt spid="31"/>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fade">
                                      <p:cBhvr>
                                        <p:cTn id="87" dur="500"/>
                                        <p:tgtEl>
                                          <p:spTgt spid="21"/>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2"/>
                                        </p:tgtEl>
                                        <p:attrNameLst>
                                          <p:attrName>style.visibility</p:attrName>
                                        </p:attrNameLst>
                                      </p:cBhvr>
                                      <p:to>
                                        <p:strVal val="visible"/>
                                      </p:to>
                                    </p:set>
                                    <p:animEffect transition="in" filter="fade">
                                      <p:cBhvr>
                                        <p:cTn id="92" dur="500"/>
                                        <p:tgtEl>
                                          <p:spTgt spid="32"/>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34"/>
                                        </p:tgtEl>
                                        <p:attrNameLst>
                                          <p:attrName>style.visibility</p:attrName>
                                        </p:attrNameLst>
                                      </p:cBhvr>
                                      <p:to>
                                        <p:strVal val="visible"/>
                                      </p:to>
                                    </p:set>
                                    <p:animEffect transition="in" filter="fade">
                                      <p:cBhvr>
                                        <p:cTn id="97" dur="500"/>
                                        <p:tgtEl>
                                          <p:spTgt spid="34"/>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fade">
                                      <p:cBhvr>
                                        <p:cTn id="102" dur="500"/>
                                        <p:tgtEl>
                                          <p:spTgt spid="35"/>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36"/>
                                        </p:tgtEl>
                                        <p:attrNameLst>
                                          <p:attrName>style.visibility</p:attrName>
                                        </p:attrNameLst>
                                      </p:cBhvr>
                                      <p:to>
                                        <p:strVal val="visible"/>
                                      </p:to>
                                    </p:set>
                                    <p:animEffect transition="in" filter="fade">
                                      <p:cBhvr>
                                        <p:cTn id="107" dur="500"/>
                                        <p:tgtEl>
                                          <p:spTgt spid="36"/>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37"/>
                                        </p:tgtEl>
                                        <p:attrNameLst>
                                          <p:attrName>style.visibility</p:attrName>
                                        </p:attrNameLst>
                                      </p:cBhvr>
                                      <p:to>
                                        <p:strVal val="visible"/>
                                      </p:to>
                                    </p:set>
                                    <p:animEffect transition="in" filter="fade">
                                      <p:cBhvr>
                                        <p:cTn id="112" dur="500"/>
                                        <p:tgtEl>
                                          <p:spTgt spid="37"/>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38"/>
                                        </p:tgtEl>
                                        <p:attrNameLst>
                                          <p:attrName>style.visibility</p:attrName>
                                        </p:attrNameLst>
                                      </p:cBhvr>
                                      <p:to>
                                        <p:strVal val="visible"/>
                                      </p:to>
                                    </p:set>
                                    <p:animEffect transition="in" filter="fade">
                                      <p:cBhvr>
                                        <p:cTn id="11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2" grpId="0"/>
      <p:bldP spid="13" grpId="0"/>
      <p:bldP spid="15" grpId="0"/>
      <p:bldP spid="17" grpId="0" animBg="1"/>
      <p:bldP spid="19" grpId="0" animBg="1"/>
      <p:bldP spid="20" grpId="0"/>
      <p:bldP spid="21" grpId="0"/>
      <p:bldP spid="22" grpId="0"/>
      <p:bldP spid="23" grpId="0"/>
      <p:bldP spid="24" grpId="0"/>
      <p:bldP spid="29" grpId="0"/>
      <p:bldP spid="30" grpId="0"/>
      <p:bldP spid="31" grpId="0"/>
      <p:bldP spid="32" grpId="0"/>
      <p:bldP spid="33" grpId="0"/>
      <p:bldP spid="34" grpId="0"/>
      <p:bldP spid="35" grpId="0"/>
      <p:bldP spid="36" grpId="0" animBg="1"/>
      <p:bldP spid="37" grpId="0"/>
      <p:bldP spid="38"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4" name="TextBox 3"/>
          <p:cNvSpPr txBox="1"/>
          <p:nvPr/>
        </p:nvSpPr>
        <p:spPr>
          <a:xfrm>
            <a:off x="1357107" y="485714"/>
            <a:ext cx="1414170" cy="523220"/>
          </a:xfrm>
          <a:prstGeom prst="rect">
            <a:avLst/>
          </a:prstGeom>
          <a:solidFill>
            <a:srgbClr val="99FF6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vi-VN" sz="2800" b="1" dirty="0">
                <a:solidFill>
                  <a:srgbClr val="0000FF"/>
                </a:solidFill>
              </a:rPr>
              <a:t>Dặn dò:</a:t>
            </a:r>
            <a:endParaRPr lang="en-US" sz="2800" b="1" dirty="0">
              <a:solidFill>
                <a:srgbClr val="0000FF"/>
              </a:solidFill>
            </a:endParaRPr>
          </a:p>
        </p:txBody>
      </p:sp>
      <p:pic>
        <p:nvPicPr>
          <p:cNvPr id="1026" name="Picture 2" descr="Giáo Viên Dặn Dò Học Sinh Cẩn Thận Hình ảnh | Định dạng hình ảnh PSD  401779158| vn.lovepik.co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6513" y="185159"/>
            <a:ext cx="1148124" cy="1148124"/>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6" name="Vertical Scroll 5"/>
              <p:cNvSpPr/>
              <p:nvPr/>
            </p:nvSpPr>
            <p:spPr>
              <a:xfrm>
                <a:off x="340477" y="1468962"/>
                <a:ext cx="11325885" cy="2026268"/>
              </a:xfrm>
              <a:prstGeom prst="verticalScroll">
                <a:avLst/>
              </a:prstGeom>
              <a:ln w="38100">
                <a:solidFill>
                  <a:srgbClr val="FF3300"/>
                </a:solidFill>
              </a:ln>
            </p:spPr>
            <p:style>
              <a:lnRef idx="1">
                <a:schemeClr val="accent2"/>
              </a:lnRef>
              <a:fillRef idx="2">
                <a:schemeClr val="accent2"/>
              </a:fillRef>
              <a:effectRef idx="1">
                <a:schemeClr val="accent2"/>
              </a:effectRef>
              <a:fontRef idx="minor">
                <a:schemeClr val="dk1"/>
              </a:fontRef>
            </p:style>
            <p:txBody>
              <a:bodyPr rtlCol="0" anchor="ctr"/>
              <a:lstStyle/>
              <a:p>
                <a:r>
                  <a:rPr lang="vi-VN" sz="2800" dirty="0">
                    <a:solidFill>
                      <a:sysClr val="windowText" lastClr="000000"/>
                    </a:solidFill>
                  </a:rPr>
                  <a:t>- Làm BTVN: 52/101 SGK (Chứng minh </a:t>
                </a:r>
                <a14:m>
                  <m:oMath xmlns:m="http://schemas.openxmlformats.org/officeDocument/2006/math">
                    <m:acc>
                      <m:accPr>
                        <m:chr m:val="̂"/>
                        <m:ctrlPr>
                          <a:rPr lang="vi-VN" sz="2800" i="1">
                            <a:solidFill>
                              <a:sysClr val="windowText" lastClr="000000"/>
                            </a:solidFill>
                            <a:latin typeface="Cambria Math" panose="02040503050406030204" pitchFamily="18" charset="0"/>
                          </a:rPr>
                        </m:ctrlPr>
                      </m:accPr>
                      <m:e>
                        <m:r>
                          <a:rPr lang="vi-VN" sz="2800" i="1">
                            <a:solidFill>
                              <a:sysClr val="windowText" lastClr="000000"/>
                            </a:solidFill>
                            <a:latin typeface="Cambria Math" panose="02040503050406030204" pitchFamily="18" charset="0"/>
                          </a:rPr>
                          <m:t>𝑂</m:t>
                        </m:r>
                      </m:e>
                    </m:acc>
                    <m:r>
                      <a:rPr lang="vi-VN" sz="2800" i="1" baseline="-25000">
                        <a:solidFill>
                          <a:sysClr val="windowText" lastClr="000000"/>
                        </a:solidFill>
                        <a:latin typeface="Cambria Math" panose="02040503050406030204" pitchFamily="18" charset="0"/>
                      </a:rPr>
                      <m:t>2</m:t>
                    </m:r>
                    <m:r>
                      <a:rPr lang="vi-VN" sz="2800" i="1">
                        <a:solidFill>
                          <a:sysClr val="windowText" lastClr="000000"/>
                        </a:solidFill>
                        <a:latin typeface="Cambria Math" panose="02040503050406030204" pitchFamily="18" charset="0"/>
                      </a:rPr>
                      <m:t>=</m:t>
                    </m:r>
                    <m:acc>
                      <m:accPr>
                        <m:chr m:val="̂"/>
                        <m:ctrlPr>
                          <a:rPr lang="vi-VN" sz="2800" i="1">
                            <a:solidFill>
                              <a:sysClr val="windowText" lastClr="000000"/>
                            </a:solidFill>
                            <a:latin typeface="Cambria Math" panose="02040503050406030204" pitchFamily="18" charset="0"/>
                          </a:rPr>
                        </m:ctrlPr>
                      </m:accPr>
                      <m:e>
                        <m:r>
                          <a:rPr lang="vi-VN" sz="2800" i="1">
                            <a:solidFill>
                              <a:sysClr val="windowText" lastClr="000000"/>
                            </a:solidFill>
                            <a:latin typeface="Cambria Math" panose="02040503050406030204" pitchFamily="18" charset="0"/>
                          </a:rPr>
                          <m:t>𝑂</m:t>
                        </m:r>
                      </m:e>
                    </m:acc>
                    <m:r>
                      <a:rPr lang="vi-VN" sz="2800" i="1" baseline="-25000">
                        <a:solidFill>
                          <a:sysClr val="windowText" lastClr="000000"/>
                        </a:solidFill>
                        <a:latin typeface="Cambria Math" panose="02040503050406030204" pitchFamily="18" charset="0"/>
                      </a:rPr>
                      <m:t>4</m:t>
                    </m:r>
                  </m:oMath>
                </a14:m>
                <a:r>
                  <a:rPr lang="vi-VN" sz="2800" dirty="0">
                    <a:solidFill>
                      <a:sysClr val="windowText" lastClr="000000"/>
                    </a:solidFill>
                  </a:rPr>
                  <a:t>), 53d/102 SGK. </a:t>
                </a:r>
              </a:p>
              <a:p>
                <a:r>
                  <a:rPr lang="vi-VN" sz="2800" dirty="0">
                    <a:solidFill>
                      <a:sysClr val="windowText" lastClr="000000"/>
                    </a:solidFill>
                  </a:rPr>
                  <a:t>- Xem trước bài hình tiếp theo (Ôn tập chương I), chú ý các bài 55, 56, 57, 58, 59/103, 104 SGK.</a:t>
                </a:r>
                <a:endParaRPr lang="en-US" sz="2800" dirty="0">
                  <a:solidFill>
                    <a:sysClr val="windowText" lastClr="000000"/>
                  </a:solidFill>
                </a:endParaRPr>
              </a:p>
            </p:txBody>
          </p:sp>
        </mc:Choice>
        <mc:Fallback xmlns="">
          <p:sp>
            <p:nvSpPr>
              <p:cNvPr id="6" name="Vertical Scroll 5"/>
              <p:cNvSpPr>
                <a:spLocks noRot="1" noChangeAspect="1" noMove="1" noResize="1" noEditPoints="1" noAdjustHandles="1" noChangeArrowheads="1" noChangeShapeType="1" noTextEdit="1"/>
              </p:cNvSpPr>
              <p:nvPr/>
            </p:nvSpPr>
            <p:spPr>
              <a:xfrm>
                <a:off x="340477" y="1468962"/>
                <a:ext cx="11325885" cy="2026268"/>
              </a:xfrm>
              <a:prstGeom prst="verticalScroll">
                <a:avLst/>
              </a:prstGeom>
              <a:blipFill rotWithShape="0">
                <a:blip r:embed="rId3"/>
                <a:stretch>
                  <a:fillRect/>
                </a:stretch>
              </a:blipFill>
              <a:ln w="38100">
                <a:solidFill>
                  <a:srgbClr val="FF3300"/>
                </a:solidFill>
              </a:ln>
            </p:spPr>
            <p:txBody>
              <a:bodyPr/>
              <a:lstStyle/>
              <a:p>
                <a:r>
                  <a:rPr lang="en-US">
                    <a:noFill/>
                  </a:rPr>
                  <a:t> </a:t>
                </a:r>
              </a:p>
            </p:txBody>
          </p:sp>
        </mc:Fallback>
      </mc:AlternateContent>
    </p:spTree>
    <p:extLst>
      <p:ext uri="{BB962C8B-B14F-4D97-AF65-F5344CB8AC3E}">
        <p14:creationId xmlns:p14="http://schemas.microsoft.com/office/powerpoint/2010/main" val="83894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divot">
          <a:fgClr>
            <a:schemeClr val="bg1">
              <a:lumMod val="75000"/>
            </a:schemeClr>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55799" y="256456"/>
            <a:ext cx="3162300" cy="696716"/>
          </a:xfrm>
          <a:ln w="57150">
            <a:solidFill>
              <a:srgbClr val="00B050"/>
            </a:solidFill>
          </a:ln>
        </p:spPr>
        <p:txBody>
          <a:bodyPr>
            <a:normAutofit/>
          </a:bodyPr>
          <a:lstStyle/>
          <a:p>
            <a:r>
              <a:rPr lang="vi-VN" sz="3000" b="1" dirty="0">
                <a:solidFill>
                  <a:srgbClr val="0000FF"/>
                </a:solidFill>
              </a:rPr>
              <a:t>Mục tiêu bài học:</a:t>
            </a:r>
            <a:endParaRPr lang="en-US" sz="3000" b="1" dirty="0">
              <a:solidFill>
                <a:srgbClr val="0000FF"/>
              </a:solidFill>
            </a:endParaRPr>
          </a:p>
        </p:txBody>
      </p:sp>
      <p:pic>
        <p:nvPicPr>
          <p:cNvPr id="5" name="Picture 4"/>
          <p:cNvPicPr>
            <a:picLocks noChangeAspect="1"/>
          </p:cNvPicPr>
          <p:nvPr/>
        </p:nvPicPr>
        <p:blipFill>
          <a:blip r:embed="rId2"/>
          <a:stretch>
            <a:fillRect/>
          </a:stretch>
        </p:blipFill>
        <p:spPr>
          <a:xfrm>
            <a:off x="151865" y="165412"/>
            <a:ext cx="1198370" cy="878804"/>
          </a:xfrm>
          <a:prstGeom prst="rect">
            <a:avLst/>
          </a:prstGeom>
        </p:spPr>
      </p:pic>
      <p:sp>
        <p:nvSpPr>
          <p:cNvPr id="7" name="TextBox 6"/>
          <p:cNvSpPr txBox="1"/>
          <p:nvPr/>
        </p:nvSpPr>
        <p:spPr>
          <a:xfrm>
            <a:off x="751050" y="1401509"/>
            <a:ext cx="10690789" cy="1815882"/>
          </a:xfrm>
          <a:prstGeom prst="rect">
            <a:avLst/>
          </a:prstGeom>
          <a:noFill/>
          <a:ln w="57150">
            <a:solidFill>
              <a:srgbClr val="FF3300"/>
            </a:solidFill>
          </a:ln>
        </p:spPr>
        <p:txBody>
          <a:bodyPr wrap="square" rtlCol="0">
            <a:spAutoFit/>
          </a:bodyPr>
          <a:lstStyle/>
          <a:p>
            <a:pPr marL="285750" indent="-285750">
              <a:buFontTx/>
              <a:buChar char="-"/>
            </a:pPr>
            <a:r>
              <a:rPr lang="vi-VN" sz="2800" dirty="0"/>
              <a:t>HS biết diễn đạt dược một định lí dưới dạng: </a:t>
            </a:r>
            <a:r>
              <a:rPr lang="vi-VN" sz="2800" dirty="0">
                <a:sym typeface="Symbol" panose="05050102010706020507" pitchFamily="18" charset="2"/>
              </a:rPr>
              <a:t></a:t>
            </a:r>
            <a:r>
              <a:rPr lang="vi-VN" sz="2800" dirty="0"/>
              <a:t>Nếu ... thì ...</a:t>
            </a:r>
            <a:r>
              <a:rPr lang="vi-VN" sz="2800" dirty="0">
                <a:sym typeface="Symbol" panose="05050102010706020507" pitchFamily="18" charset="2"/>
              </a:rPr>
              <a:t>.</a:t>
            </a:r>
          </a:p>
          <a:p>
            <a:pPr marL="285750" indent="-285750">
              <a:buFontTx/>
              <a:buChar char="-"/>
            </a:pPr>
            <a:r>
              <a:rPr lang="vi-VN" sz="2800" dirty="0">
                <a:sym typeface="Symbol" panose="05050102010706020507" pitchFamily="18" charset="2"/>
              </a:rPr>
              <a:t>HS biết minh họa định lí bằng một hình vẽ và viết được giả thiết (GT), kết luận (KL).</a:t>
            </a:r>
          </a:p>
          <a:p>
            <a:pPr marL="285750" indent="-285750">
              <a:buFontTx/>
              <a:buChar char="-"/>
            </a:pPr>
            <a:r>
              <a:rPr lang="vi-VN" sz="2800" dirty="0">
                <a:sym typeface="Symbol" panose="05050102010706020507" pitchFamily="18" charset="2"/>
              </a:rPr>
              <a:t>HS bước đầu biết suy luận cách chứng minh định lí.</a:t>
            </a:r>
            <a:endParaRPr lang="en-US" sz="2800" dirty="0"/>
          </a:p>
        </p:txBody>
      </p:sp>
    </p:spTree>
    <p:extLst>
      <p:ext uri="{BB962C8B-B14F-4D97-AF65-F5344CB8AC3E}">
        <p14:creationId xmlns:p14="http://schemas.microsoft.com/office/powerpoint/2010/main" val="5936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101" y="567194"/>
            <a:ext cx="11672420" cy="1460782"/>
          </a:xfrm>
        </p:spPr>
        <p:txBody>
          <a:bodyPr/>
          <a:lstStyle/>
          <a:p>
            <a:pPr marL="0" indent="0">
              <a:buNone/>
            </a:pPr>
            <a:r>
              <a:rPr lang="vi-VN" dirty="0"/>
              <a:t>a) Hãy viết định lí nói về một đường thẳng vuông góc với một trong hai đường thẳng song song.</a:t>
            </a:r>
          </a:p>
          <a:p>
            <a:pPr marL="0" indent="0">
              <a:buNone/>
            </a:pPr>
            <a:r>
              <a:rPr lang="vi-VN" dirty="0"/>
              <a:t>b) Vẽ hình minh họa định lí đó và viết giả thiết, kết luận bằng kí hiệu.</a:t>
            </a:r>
            <a:endParaRPr lang="en-US" dirty="0"/>
          </a:p>
        </p:txBody>
      </p:sp>
      <p:sp>
        <p:nvSpPr>
          <p:cNvPr id="5" name="Title 1"/>
          <p:cNvSpPr>
            <a:spLocks noGrp="1"/>
          </p:cNvSpPr>
          <p:nvPr>
            <p:ph type="title"/>
          </p:nvPr>
        </p:nvSpPr>
        <p:spPr>
          <a:xfrm>
            <a:off x="375574" y="172597"/>
            <a:ext cx="4502921" cy="250172"/>
          </a:xfrm>
        </p:spPr>
        <p:txBody>
          <a:bodyPr>
            <a:noAutofit/>
          </a:bodyPr>
          <a:lstStyle/>
          <a:p>
            <a:r>
              <a:rPr lang="vi-VN" sz="4000" b="1" dirty="0">
                <a:solidFill>
                  <a:srgbClr val="FF0000"/>
                </a:solidFill>
                <a:sym typeface="Wingdings" panose="05000000000000000000" pitchFamily="2" charset="2"/>
              </a:rPr>
              <a:t></a:t>
            </a:r>
            <a:r>
              <a:rPr lang="vi-VN" sz="2800" b="1" dirty="0">
                <a:solidFill>
                  <a:srgbClr val="FF0000"/>
                </a:solidFill>
                <a:sym typeface="Wingdings" panose="05000000000000000000" pitchFamily="2" charset="2"/>
              </a:rPr>
              <a:t> </a:t>
            </a:r>
            <a:r>
              <a:rPr lang="vi-VN" sz="2800" b="1" dirty="0">
                <a:solidFill>
                  <a:srgbClr val="0000FF"/>
                </a:solidFill>
              </a:rPr>
              <a:t>Bài 51/101 (SGK)</a:t>
            </a:r>
            <a:endParaRPr lang="en-US" sz="2800" b="1" dirty="0">
              <a:solidFill>
                <a:srgbClr val="0000FF"/>
              </a:solidFill>
            </a:endParaRPr>
          </a:p>
        </p:txBody>
      </p:sp>
      <p:sp>
        <p:nvSpPr>
          <p:cNvPr id="6" name="TextBox 5"/>
          <p:cNvSpPr txBox="1"/>
          <p:nvPr/>
        </p:nvSpPr>
        <p:spPr>
          <a:xfrm>
            <a:off x="448002" y="2241324"/>
            <a:ext cx="11314618" cy="1292662"/>
          </a:xfrm>
          <a:prstGeom prst="rect">
            <a:avLst/>
          </a:prstGeom>
          <a:noFill/>
        </p:spPr>
        <p:txBody>
          <a:bodyPr wrap="square" rtlCol="0">
            <a:spAutoFit/>
          </a:bodyPr>
          <a:lstStyle/>
          <a:p>
            <a:r>
              <a:rPr lang="vi-VN" sz="5000" b="1" dirty="0">
                <a:solidFill>
                  <a:srgbClr val="FF0000"/>
                </a:solidFill>
                <a:sym typeface="Wingdings" panose="05000000000000000000" pitchFamily="2" charset="2"/>
              </a:rPr>
              <a:t> </a:t>
            </a:r>
            <a:r>
              <a:rPr lang="vi-VN" sz="2800" dirty="0"/>
              <a:t>a) </a:t>
            </a:r>
            <a:r>
              <a:rPr lang="vi-VN" sz="2800" i="1" dirty="0">
                <a:solidFill>
                  <a:srgbClr val="0000FF"/>
                </a:solidFill>
              </a:rPr>
              <a:t>Nếu</a:t>
            </a:r>
            <a:r>
              <a:rPr lang="vi-VN" sz="2800" dirty="0"/>
              <a:t> một đường thẳng vuông góc với một trong hai đường thẳng song song </a:t>
            </a:r>
            <a:r>
              <a:rPr lang="vi-VN" sz="2800" i="1" dirty="0">
                <a:solidFill>
                  <a:srgbClr val="0000FF"/>
                </a:solidFill>
              </a:rPr>
              <a:t>thì</a:t>
            </a:r>
            <a:r>
              <a:rPr lang="vi-VN" sz="2800" dirty="0"/>
              <a:t> nó cũng vuông góc với đường thẳng kia. </a:t>
            </a:r>
            <a:endParaRPr lang="en-US" sz="2800" dirty="0"/>
          </a:p>
        </p:txBody>
      </p:sp>
      <p:sp>
        <p:nvSpPr>
          <p:cNvPr id="7" name="TextBox 6"/>
          <p:cNvSpPr txBox="1"/>
          <p:nvPr/>
        </p:nvSpPr>
        <p:spPr>
          <a:xfrm>
            <a:off x="375574" y="3409221"/>
            <a:ext cx="1217836" cy="861774"/>
          </a:xfrm>
          <a:prstGeom prst="rect">
            <a:avLst/>
          </a:prstGeom>
          <a:noFill/>
        </p:spPr>
        <p:txBody>
          <a:bodyPr wrap="square" rtlCol="0">
            <a:spAutoFit/>
          </a:bodyPr>
          <a:lstStyle/>
          <a:p>
            <a:r>
              <a:rPr lang="vi-VN" sz="5000" b="1" dirty="0">
                <a:solidFill>
                  <a:srgbClr val="FF0000"/>
                </a:solidFill>
                <a:sym typeface="Wingdings" panose="05000000000000000000" pitchFamily="2" charset="2"/>
              </a:rPr>
              <a:t> </a:t>
            </a:r>
            <a:r>
              <a:rPr lang="vi-VN" sz="2800" dirty="0">
                <a:sym typeface="Wingdings" panose="05000000000000000000" pitchFamily="2" charset="2"/>
              </a:rPr>
              <a:t>b</a:t>
            </a:r>
            <a:r>
              <a:rPr lang="vi-VN" sz="2800" dirty="0"/>
              <a:t>)</a:t>
            </a:r>
            <a:endParaRPr lang="en-US" sz="2800"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0070" y="3747334"/>
            <a:ext cx="2881871" cy="2485176"/>
          </a:xfrm>
          <a:prstGeom prst="rect">
            <a:avLst/>
          </a:prstGeom>
        </p:spPr>
      </p:pic>
      <p:sp>
        <p:nvSpPr>
          <p:cNvPr id="9" name="TextBox 8"/>
          <p:cNvSpPr txBox="1"/>
          <p:nvPr/>
        </p:nvSpPr>
        <p:spPr>
          <a:xfrm>
            <a:off x="2752256" y="909606"/>
            <a:ext cx="1641796" cy="523220"/>
          </a:xfrm>
          <a:prstGeom prst="rect">
            <a:avLst/>
          </a:prstGeom>
          <a:noFill/>
        </p:spPr>
        <p:txBody>
          <a:bodyPr wrap="none" rtlCol="0">
            <a:spAutoFit/>
          </a:bodyPr>
          <a:lstStyle/>
          <a:p>
            <a:r>
              <a:rPr lang="vi-VN" sz="2800" b="1" dirty="0">
                <a:solidFill>
                  <a:srgbClr val="FF0000"/>
                </a:solidFill>
              </a:rPr>
              <a:t>(SGK/96)</a:t>
            </a:r>
            <a:endParaRPr lang="en-US" sz="2800" b="1" dirty="0">
              <a:solidFill>
                <a:srgbClr val="FF0000"/>
              </a:solidFill>
            </a:endParaRPr>
          </a:p>
        </p:txBody>
      </p:sp>
      <p:cxnSp>
        <p:nvCxnSpPr>
          <p:cNvPr id="11" name="Straight Connector 10"/>
          <p:cNvCxnSpPr/>
          <p:nvPr/>
        </p:nvCxnSpPr>
        <p:spPr>
          <a:xfrm>
            <a:off x="6980218" y="4027987"/>
            <a:ext cx="9054" cy="16575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156353" y="4943188"/>
            <a:ext cx="2399168" cy="138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236304" y="4175532"/>
            <a:ext cx="663964" cy="523220"/>
          </a:xfrm>
          <a:prstGeom prst="rect">
            <a:avLst/>
          </a:prstGeom>
          <a:noFill/>
        </p:spPr>
        <p:txBody>
          <a:bodyPr wrap="none" rtlCol="0">
            <a:spAutoFit/>
          </a:bodyPr>
          <a:lstStyle/>
          <a:p>
            <a:r>
              <a:rPr lang="vi-VN" sz="2800" dirty="0"/>
              <a:t>GT</a:t>
            </a:r>
            <a:endParaRPr lang="en-US" sz="2800" dirty="0"/>
          </a:p>
        </p:txBody>
      </p:sp>
      <p:sp>
        <p:nvSpPr>
          <p:cNvPr id="17" name="TextBox 16"/>
          <p:cNvSpPr txBox="1"/>
          <p:nvPr/>
        </p:nvSpPr>
        <p:spPr>
          <a:xfrm>
            <a:off x="6236304" y="5007191"/>
            <a:ext cx="663964" cy="523220"/>
          </a:xfrm>
          <a:prstGeom prst="rect">
            <a:avLst/>
          </a:prstGeom>
          <a:noFill/>
        </p:spPr>
        <p:txBody>
          <a:bodyPr wrap="none" rtlCol="0">
            <a:spAutoFit/>
          </a:bodyPr>
          <a:lstStyle/>
          <a:p>
            <a:r>
              <a:rPr lang="vi-VN" sz="2800" dirty="0"/>
              <a:t>KL</a:t>
            </a:r>
            <a:endParaRPr lang="en-US" sz="2800" dirty="0"/>
          </a:p>
        </p:txBody>
      </p:sp>
      <p:sp>
        <p:nvSpPr>
          <p:cNvPr id="18" name="TextBox 17"/>
          <p:cNvSpPr txBox="1"/>
          <p:nvPr/>
        </p:nvSpPr>
        <p:spPr>
          <a:xfrm>
            <a:off x="6989272" y="3895846"/>
            <a:ext cx="955711" cy="553998"/>
          </a:xfrm>
          <a:prstGeom prst="rect">
            <a:avLst/>
          </a:prstGeom>
          <a:noFill/>
        </p:spPr>
        <p:txBody>
          <a:bodyPr wrap="none" rtlCol="0">
            <a:spAutoFit/>
          </a:bodyPr>
          <a:lstStyle/>
          <a:p>
            <a:r>
              <a:rPr lang="vi-VN" sz="3000" dirty="0"/>
              <a:t>a // b</a:t>
            </a:r>
            <a:endParaRPr lang="en-US" sz="3000" dirty="0"/>
          </a:p>
        </p:txBody>
      </p:sp>
      <p:sp>
        <p:nvSpPr>
          <p:cNvPr id="19" name="TextBox 18"/>
          <p:cNvSpPr txBox="1"/>
          <p:nvPr/>
        </p:nvSpPr>
        <p:spPr>
          <a:xfrm>
            <a:off x="6989272" y="4361400"/>
            <a:ext cx="973343" cy="553998"/>
          </a:xfrm>
          <a:prstGeom prst="rect">
            <a:avLst/>
          </a:prstGeom>
          <a:noFill/>
        </p:spPr>
        <p:txBody>
          <a:bodyPr wrap="none" rtlCol="0">
            <a:spAutoFit/>
          </a:bodyPr>
          <a:lstStyle/>
          <a:p>
            <a:r>
              <a:rPr lang="vi-VN" sz="3000" dirty="0"/>
              <a:t>c </a:t>
            </a:r>
            <a:r>
              <a:rPr lang="vi-VN" sz="3000" dirty="0">
                <a:sym typeface="Symbol" panose="05050102010706020507" pitchFamily="18" charset="2"/>
              </a:rPr>
              <a:t> a</a:t>
            </a:r>
            <a:endParaRPr lang="en-US" sz="3000" dirty="0"/>
          </a:p>
        </p:txBody>
      </p:sp>
      <p:sp>
        <p:nvSpPr>
          <p:cNvPr id="20" name="TextBox 19"/>
          <p:cNvSpPr txBox="1"/>
          <p:nvPr/>
        </p:nvSpPr>
        <p:spPr>
          <a:xfrm>
            <a:off x="6989272" y="4957052"/>
            <a:ext cx="994183" cy="553998"/>
          </a:xfrm>
          <a:prstGeom prst="rect">
            <a:avLst/>
          </a:prstGeom>
          <a:noFill/>
        </p:spPr>
        <p:txBody>
          <a:bodyPr wrap="none" rtlCol="0">
            <a:spAutoFit/>
          </a:bodyPr>
          <a:lstStyle/>
          <a:p>
            <a:r>
              <a:rPr lang="vi-VN" sz="3000" dirty="0"/>
              <a:t>c </a:t>
            </a:r>
            <a:r>
              <a:rPr lang="vi-VN" sz="3000" dirty="0">
                <a:sym typeface="Symbol" panose="05050102010706020507" pitchFamily="18" charset="2"/>
              </a:rPr>
              <a:t> b</a:t>
            </a:r>
            <a:endParaRPr lang="en-US" sz="3000" dirty="0"/>
          </a:p>
        </p:txBody>
      </p:sp>
    </p:spTree>
    <p:extLst>
      <p:ext uri="{BB962C8B-B14F-4D97-AF65-F5344CB8AC3E}">
        <p14:creationId xmlns:p14="http://schemas.microsoft.com/office/powerpoint/2010/main" val="345176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500"/>
                                        <p:tgtEl>
                                          <p:spTgt spid="1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500"/>
                                        <p:tgtEl>
                                          <p:spTgt spid="17"/>
                                        </p:tgtEl>
                                      </p:cBhvr>
                                    </p:animEffect>
                                  </p:childTnLst>
                                </p:cTn>
                              </p:par>
                              <p:par>
                                <p:cTn id="30" presetID="10" presetClass="entr" presetSubtype="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par>
                                <p:cTn id="33" presetID="10" presetClass="entr" presetSubtype="0"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500"/>
                                        <p:tgtEl>
                                          <p:spTgt spid="18"/>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500"/>
                                        <p:tgtEl>
                                          <p:spTgt spid="19"/>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6" grpId="0"/>
      <p:bldP spid="17" grpId="0"/>
      <p:bldP spid="18" grpId="0"/>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101" y="194210"/>
            <a:ext cx="4502921" cy="250172"/>
          </a:xfrm>
        </p:spPr>
        <p:txBody>
          <a:bodyPr>
            <a:noAutofit/>
          </a:bodyPr>
          <a:lstStyle/>
          <a:p>
            <a:r>
              <a:rPr lang="vi-VN" sz="4000" b="1" dirty="0">
                <a:solidFill>
                  <a:srgbClr val="FF0000"/>
                </a:solidFill>
                <a:sym typeface="Wingdings" panose="05000000000000000000" pitchFamily="2" charset="2"/>
              </a:rPr>
              <a:t></a:t>
            </a:r>
            <a:r>
              <a:rPr lang="vi-VN" sz="2800" b="1" dirty="0">
                <a:solidFill>
                  <a:srgbClr val="FF0000"/>
                </a:solidFill>
                <a:sym typeface="Wingdings" panose="05000000000000000000" pitchFamily="2" charset="2"/>
              </a:rPr>
              <a:t> </a:t>
            </a:r>
            <a:r>
              <a:rPr lang="vi-VN" sz="2800" b="1" dirty="0">
                <a:solidFill>
                  <a:srgbClr val="0000FF"/>
                </a:solidFill>
              </a:rPr>
              <a:t>Bài 52/101 (SGK)</a:t>
            </a:r>
            <a:endParaRPr lang="en-US" sz="2800" b="1" dirty="0">
              <a:solidFill>
                <a:srgbClr val="0000FF"/>
              </a:solidFill>
            </a:endParaRPr>
          </a:p>
        </p:txBody>
      </p:sp>
      <p:pic>
        <p:nvPicPr>
          <p:cNvPr id="1026" name="Picture 2" descr="Giải bài 52 - Luyện tập Trang 101 SGK toán 7 - Tập 1 - BAIVIET.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937" y="560657"/>
            <a:ext cx="10526587" cy="6280703"/>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6" name="TextBox 5"/>
              <p:cNvSpPr txBox="1"/>
              <p:nvPr/>
            </p:nvSpPr>
            <p:spPr>
              <a:xfrm>
                <a:off x="1931348" y="1930483"/>
                <a:ext cx="426399" cy="445250"/>
              </a:xfrm>
              <a:prstGeom prst="rect">
                <a:avLst/>
              </a:prstGeom>
              <a:solidFill>
                <a:srgbClr val="FFFFFF"/>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2800" i="1" smtClean="0">
                              <a:solidFill>
                                <a:srgbClr val="FF0000"/>
                              </a:solidFill>
                              <a:latin typeface="Cambria Math" panose="02040503050406030204" pitchFamily="18" charset="0"/>
                            </a:rPr>
                          </m:ctrlPr>
                        </m:accPr>
                        <m:e>
                          <m:r>
                            <m:rPr>
                              <m:sty m:val="p"/>
                            </m:rPr>
                            <a:rPr lang="vi-VN" sz="2800" b="0" i="0" smtClean="0">
                              <a:solidFill>
                                <a:srgbClr val="FF0000"/>
                              </a:solidFill>
                              <a:latin typeface="Cambria Math" panose="02040503050406030204" pitchFamily="18" charset="0"/>
                            </a:rPr>
                            <m:t>O</m:t>
                          </m:r>
                        </m:e>
                      </m:acc>
                      <m:r>
                        <a:rPr lang="vi-VN" sz="2800" b="0" i="0" baseline="-25000" smtClean="0">
                          <a:solidFill>
                            <a:srgbClr val="FF0000"/>
                          </a:solidFill>
                          <a:latin typeface="Cambria Math" panose="02040503050406030204" pitchFamily="18" charset="0"/>
                        </a:rPr>
                        <m:t>1</m:t>
                      </m:r>
                    </m:oMath>
                  </m:oMathPara>
                </a14:m>
                <a:endParaRPr lang="en-US" sz="2800" baseline="-25000" dirty="0">
                  <a:solidFill>
                    <a:srgbClr val="FF0000"/>
                  </a:solidFill>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1931348" y="1930483"/>
                <a:ext cx="426399" cy="445250"/>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4298793" y="1964665"/>
                <a:ext cx="354264" cy="445250"/>
              </a:xfrm>
              <a:prstGeom prst="rect">
                <a:avLst/>
              </a:prstGeom>
              <a:solidFill>
                <a:srgbClr val="FFFFFF"/>
              </a:solidFill>
            </p:spPr>
            <p:txBody>
              <a:bodyPr wrap="none" lIns="0" tIns="0" rIns="0" bIns="0" rtlCol="0">
                <a:spAutoFit/>
              </a:bodyPr>
              <a:lstStyle/>
              <a:p>
                <a14:m>
                  <m:oMath xmlns:m="http://schemas.openxmlformats.org/officeDocument/2006/math">
                    <m:acc>
                      <m:accPr>
                        <m:chr m:val="̂"/>
                        <m:ctrlPr>
                          <a:rPr lang="en-US" sz="2800" i="1" smtClean="0">
                            <a:solidFill>
                              <a:srgbClr val="FF0000"/>
                            </a:solidFill>
                            <a:latin typeface="Cambria Math" panose="02040503050406030204" pitchFamily="18" charset="0"/>
                          </a:rPr>
                        </m:ctrlPr>
                      </m:accPr>
                      <m:e>
                        <m:r>
                          <m:rPr>
                            <m:sty m:val="p"/>
                          </m:rPr>
                          <a:rPr lang="vi-VN" sz="2800" b="0" i="0" smtClean="0">
                            <a:solidFill>
                              <a:srgbClr val="FF0000"/>
                            </a:solidFill>
                            <a:latin typeface="Cambria Math" panose="02040503050406030204" pitchFamily="18" charset="0"/>
                          </a:rPr>
                          <m:t>O</m:t>
                        </m:r>
                      </m:e>
                    </m:acc>
                  </m:oMath>
                </a14:m>
                <a:r>
                  <a:rPr lang="vi-VN" sz="2800" baseline="-25000" dirty="0">
                    <a:solidFill>
                      <a:srgbClr val="FF0000"/>
                    </a:solidFill>
                  </a:rPr>
                  <a:t>3</a:t>
                </a:r>
                <a:endParaRPr lang="en-US" sz="2800" baseline="-25000"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4298793" y="1964665"/>
                <a:ext cx="354264" cy="445250"/>
              </a:xfrm>
              <a:prstGeom prst="rect">
                <a:avLst/>
              </a:prstGeom>
              <a:blipFill rotWithShape="0">
                <a:blip r:embed="rId4"/>
                <a:stretch>
                  <a:fillRect r="-41379" b="-45205"/>
                </a:stretch>
              </a:blipFill>
            </p:spPr>
            <p:txBody>
              <a:bodyPr/>
              <a:lstStyle/>
              <a:p>
                <a:r>
                  <a:rPr lang="en-US">
                    <a:noFill/>
                  </a:rPr>
                  <a:t> </a:t>
                </a:r>
              </a:p>
            </p:txBody>
          </p:sp>
        </mc:Fallback>
      </mc:AlternateContent>
      <p:sp>
        <p:nvSpPr>
          <p:cNvPr id="7" name="TextBox 6"/>
          <p:cNvSpPr txBox="1"/>
          <p:nvPr/>
        </p:nvSpPr>
        <p:spPr>
          <a:xfrm>
            <a:off x="2357747" y="1930483"/>
            <a:ext cx="1928733" cy="523220"/>
          </a:xfrm>
          <a:prstGeom prst="rect">
            <a:avLst/>
          </a:prstGeom>
          <a:solidFill>
            <a:srgbClr val="FFFFFF"/>
          </a:solidFill>
        </p:spPr>
        <p:txBody>
          <a:bodyPr wrap="none" rtlCol="0">
            <a:spAutoFit/>
          </a:bodyPr>
          <a:lstStyle/>
          <a:p>
            <a:r>
              <a:rPr lang="vi-VN" sz="2800" dirty="0">
                <a:solidFill>
                  <a:srgbClr val="FF0000"/>
                </a:solidFill>
              </a:rPr>
              <a:t>đối đỉnh với</a:t>
            </a:r>
            <a:endParaRPr lang="en-US" sz="2800" dirty="0">
              <a:solidFill>
                <a:srgbClr val="FF0000"/>
              </a:solidFill>
            </a:endParaRPr>
          </a:p>
        </p:txBody>
      </p:sp>
      <p:cxnSp>
        <p:nvCxnSpPr>
          <p:cNvPr id="10" name="Straight Connector 9"/>
          <p:cNvCxnSpPr/>
          <p:nvPr/>
        </p:nvCxnSpPr>
        <p:spPr>
          <a:xfrm>
            <a:off x="1854438" y="1827931"/>
            <a:ext cx="17091" cy="1137460"/>
          </a:xfrm>
          <a:prstGeom prst="line">
            <a:avLst/>
          </a:prstGeom>
          <a:ln w="38100"/>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a:off x="1239143" y="2439391"/>
            <a:ext cx="374305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TextBox 16"/>
              <p:cNvSpPr txBox="1"/>
              <p:nvPr/>
            </p:nvSpPr>
            <p:spPr>
              <a:xfrm>
                <a:off x="1991165" y="2499400"/>
                <a:ext cx="658835" cy="445250"/>
              </a:xfrm>
              <a:prstGeom prst="rect">
                <a:avLst/>
              </a:prstGeom>
              <a:solidFill>
                <a:srgbClr val="FFFFFF"/>
              </a:solidFill>
            </p:spPr>
            <p:txBody>
              <a:bodyPr wrap="none" lIns="0" tIns="0" rIns="0" bIns="0" rtlCol="0">
                <a:spAutoFit/>
              </a:bodyPr>
              <a:lstStyle/>
              <a:p>
                <a14:m>
                  <m:oMath xmlns:m="http://schemas.openxmlformats.org/officeDocument/2006/math">
                    <m:acc>
                      <m:accPr>
                        <m:chr m:val="̂"/>
                        <m:ctrlPr>
                          <a:rPr lang="en-US" sz="2800" i="1" smtClean="0">
                            <a:solidFill>
                              <a:srgbClr val="FF0000"/>
                            </a:solidFill>
                            <a:latin typeface="Cambria Math" panose="02040503050406030204" pitchFamily="18" charset="0"/>
                          </a:rPr>
                        </m:ctrlPr>
                      </m:accPr>
                      <m:e>
                        <m:r>
                          <m:rPr>
                            <m:sty m:val="p"/>
                          </m:rPr>
                          <a:rPr lang="vi-VN" sz="2800" b="0" i="0" smtClean="0">
                            <a:solidFill>
                              <a:srgbClr val="FF0000"/>
                            </a:solidFill>
                            <a:latin typeface="Cambria Math" panose="02040503050406030204" pitchFamily="18" charset="0"/>
                          </a:rPr>
                          <m:t>O</m:t>
                        </m:r>
                      </m:e>
                    </m:acc>
                    <m:r>
                      <a:rPr lang="vi-VN" sz="2800" b="0" i="0" baseline="-25000" smtClean="0">
                        <a:solidFill>
                          <a:srgbClr val="FF0000"/>
                        </a:solidFill>
                        <a:latin typeface="Cambria Math" panose="02040503050406030204" pitchFamily="18" charset="0"/>
                      </a:rPr>
                      <m:t>1</m:t>
                    </m:r>
                  </m:oMath>
                </a14:m>
                <a:r>
                  <a:rPr lang="vi-VN" sz="2800" dirty="0">
                    <a:solidFill>
                      <a:srgbClr val="FF0000"/>
                    </a:solidFill>
                  </a:rPr>
                  <a:t> =</a:t>
                </a:r>
                <a:endParaRPr lang="en-US" sz="2800" dirty="0">
                  <a:solidFill>
                    <a:srgbClr val="FF0000"/>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1991165" y="2499400"/>
                <a:ext cx="658835" cy="445250"/>
              </a:xfrm>
              <a:prstGeom prst="rect">
                <a:avLst/>
              </a:prstGeom>
              <a:blipFill rotWithShape="0">
                <a:blip r:embed="rId5"/>
                <a:stretch>
                  <a:fillRect t="-20548" r="-32407" b="-493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2722221" y="2499400"/>
                <a:ext cx="354264" cy="445250"/>
              </a:xfrm>
              <a:prstGeom prst="rect">
                <a:avLst/>
              </a:prstGeom>
              <a:solidFill>
                <a:srgbClr val="FFFFFF"/>
              </a:solidFill>
            </p:spPr>
            <p:txBody>
              <a:bodyPr wrap="none" lIns="0" tIns="0" rIns="0" bIns="0" rtlCol="0">
                <a:spAutoFit/>
              </a:bodyPr>
              <a:lstStyle/>
              <a:p>
                <a14:m>
                  <m:oMath xmlns:m="http://schemas.openxmlformats.org/officeDocument/2006/math">
                    <m:acc>
                      <m:accPr>
                        <m:chr m:val="̂"/>
                        <m:ctrlPr>
                          <a:rPr lang="en-US" sz="2800" i="1" smtClean="0">
                            <a:solidFill>
                              <a:srgbClr val="FF0000"/>
                            </a:solidFill>
                            <a:latin typeface="Cambria Math" panose="02040503050406030204" pitchFamily="18" charset="0"/>
                          </a:rPr>
                        </m:ctrlPr>
                      </m:accPr>
                      <m:e>
                        <m:r>
                          <m:rPr>
                            <m:sty m:val="p"/>
                          </m:rPr>
                          <a:rPr lang="vi-VN" sz="2800" b="0" i="0" smtClean="0">
                            <a:solidFill>
                              <a:srgbClr val="FF0000"/>
                            </a:solidFill>
                            <a:latin typeface="Cambria Math" panose="02040503050406030204" pitchFamily="18" charset="0"/>
                          </a:rPr>
                          <m:t>O</m:t>
                        </m:r>
                      </m:e>
                    </m:acc>
                  </m:oMath>
                </a14:m>
                <a:r>
                  <a:rPr lang="vi-VN" sz="2800" baseline="-25000" dirty="0">
                    <a:solidFill>
                      <a:srgbClr val="FF0000"/>
                    </a:solidFill>
                  </a:rPr>
                  <a:t>3</a:t>
                </a:r>
                <a:endParaRPr lang="en-US" sz="2800" baseline="-25000" dirty="0">
                  <a:solidFill>
                    <a:srgbClr val="FF0000"/>
                  </a:solidFill>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2722221" y="2499400"/>
                <a:ext cx="354264" cy="445250"/>
              </a:xfrm>
              <a:prstGeom prst="rect">
                <a:avLst/>
              </a:prstGeom>
              <a:blipFill rotWithShape="0">
                <a:blip r:embed="rId6"/>
                <a:stretch>
                  <a:fillRect r="-41379" b="-4520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6503345" y="3708687"/>
                <a:ext cx="913712" cy="445250"/>
              </a:xfrm>
              <a:prstGeom prst="rect">
                <a:avLst/>
              </a:prstGeom>
              <a:solidFill>
                <a:srgbClr val="FFFFFF"/>
              </a:solidFill>
            </p:spPr>
            <p:txBody>
              <a:bodyPr wrap="none" lIns="0" tIns="0" rIns="0" bIns="0" rtlCol="0">
                <a:spAutoFit/>
              </a:bodyPr>
              <a:lstStyle/>
              <a:p>
                <a14:m>
                  <m:oMath xmlns:m="http://schemas.openxmlformats.org/officeDocument/2006/math">
                    <m:acc>
                      <m:accPr>
                        <m:chr m:val="̂"/>
                        <m:ctrlPr>
                          <a:rPr lang="en-US" sz="2800" i="1" smtClean="0">
                            <a:solidFill>
                              <a:srgbClr val="FF0000"/>
                            </a:solidFill>
                            <a:latin typeface="Cambria Math" panose="02040503050406030204" pitchFamily="18" charset="0"/>
                          </a:rPr>
                        </m:ctrlPr>
                      </m:accPr>
                      <m:e>
                        <m:r>
                          <m:rPr>
                            <m:sty m:val="p"/>
                          </m:rPr>
                          <a:rPr lang="vi-VN" sz="2800" b="0" i="0" smtClean="0">
                            <a:solidFill>
                              <a:srgbClr val="FF0000"/>
                            </a:solidFill>
                            <a:latin typeface="Cambria Math" panose="02040503050406030204" pitchFamily="18" charset="0"/>
                          </a:rPr>
                          <m:t>O</m:t>
                        </m:r>
                      </m:e>
                    </m:acc>
                    <m:r>
                      <a:rPr lang="vi-VN" sz="2800" b="0" i="0" baseline="-25000" smtClean="0">
                        <a:solidFill>
                          <a:srgbClr val="FF0000"/>
                        </a:solidFill>
                        <a:latin typeface="Cambria Math" panose="02040503050406030204" pitchFamily="18" charset="0"/>
                      </a:rPr>
                      <m:t>1</m:t>
                    </m:r>
                  </m:oMath>
                </a14:m>
                <a:r>
                  <a:rPr lang="vi-VN" sz="2800" dirty="0">
                    <a:solidFill>
                      <a:srgbClr val="FF0000"/>
                    </a:solidFill>
                  </a:rPr>
                  <a:t>, </a:t>
                </a:r>
                <a14:m>
                  <m:oMath xmlns:m="http://schemas.openxmlformats.org/officeDocument/2006/math">
                    <m:acc>
                      <m:accPr>
                        <m:chr m:val="̂"/>
                        <m:ctrlPr>
                          <a:rPr lang="vi-VN" sz="2800" i="1" smtClean="0">
                            <a:solidFill>
                              <a:srgbClr val="FF0000"/>
                            </a:solidFill>
                            <a:latin typeface="Cambria Math" panose="02040503050406030204" pitchFamily="18" charset="0"/>
                          </a:rPr>
                        </m:ctrlPr>
                      </m:accPr>
                      <m:e>
                        <m:r>
                          <m:rPr>
                            <m:sty m:val="p"/>
                          </m:rPr>
                          <a:rPr lang="vi-VN" sz="2800" b="0" i="0" smtClean="0">
                            <a:solidFill>
                              <a:srgbClr val="FF0000"/>
                            </a:solidFill>
                            <a:latin typeface="Cambria Math" panose="02040503050406030204" pitchFamily="18" charset="0"/>
                          </a:rPr>
                          <m:t>O</m:t>
                        </m:r>
                      </m:e>
                    </m:acc>
                    <m:r>
                      <a:rPr lang="vi-VN" sz="2800" b="0" i="0" baseline="-25000" smtClean="0">
                        <a:solidFill>
                          <a:srgbClr val="FF0000"/>
                        </a:solidFill>
                        <a:latin typeface="Cambria Math" panose="02040503050406030204" pitchFamily="18" charset="0"/>
                      </a:rPr>
                      <m:t>2</m:t>
                    </m:r>
                  </m:oMath>
                </a14:m>
                <a:endParaRPr lang="en-US" sz="2800" baseline="-25000" dirty="0">
                  <a:solidFill>
                    <a:srgbClr val="FF0000"/>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6503345" y="3708687"/>
                <a:ext cx="913712" cy="445250"/>
              </a:xfrm>
              <a:prstGeom prst="rect">
                <a:avLst/>
              </a:prstGeom>
              <a:blipFill rotWithShape="0">
                <a:blip r:embed="rId7"/>
                <a:stretch>
                  <a:fillRect t="-20548" b="-49315"/>
                </a:stretch>
              </a:blipFill>
            </p:spPr>
            <p:txBody>
              <a:bodyPr/>
              <a:lstStyle/>
              <a:p>
                <a:r>
                  <a:rPr lang="en-US">
                    <a:noFill/>
                  </a:rPr>
                  <a:t> </a:t>
                </a:r>
              </a:p>
            </p:txBody>
          </p:sp>
        </mc:Fallback>
      </mc:AlternateContent>
      <p:sp>
        <p:nvSpPr>
          <p:cNvPr id="20" name="TextBox 19"/>
          <p:cNvSpPr txBox="1"/>
          <p:nvPr/>
        </p:nvSpPr>
        <p:spPr>
          <a:xfrm>
            <a:off x="7398550" y="3673444"/>
            <a:ext cx="2544286" cy="523220"/>
          </a:xfrm>
          <a:prstGeom prst="rect">
            <a:avLst/>
          </a:prstGeom>
          <a:noFill/>
        </p:spPr>
        <p:txBody>
          <a:bodyPr wrap="none" rtlCol="0">
            <a:spAutoFit/>
          </a:bodyPr>
          <a:lstStyle/>
          <a:p>
            <a:r>
              <a:rPr lang="vi-VN" sz="2800" dirty="0">
                <a:solidFill>
                  <a:srgbClr val="FF0000"/>
                </a:solidFill>
              </a:rPr>
              <a:t>là hai góc kề bù.</a:t>
            </a:r>
            <a:endParaRPr lang="en-US" sz="2800" dirty="0">
              <a:solidFill>
                <a:srgbClr val="FF0000"/>
              </a:solidFill>
            </a:endParaRPr>
          </a:p>
        </p:txBody>
      </p:sp>
      <mc:AlternateContent xmlns:mc="http://schemas.openxmlformats.org/markup-compatibility/2006" xmlns:a14="http://schemas.microsoft.com/office/drawing/2010/main">
        <mc:Choice Requires="a14">
          <p:sp>
            <p:nvSpPr>
              <p:cNvPr id="21" name="TextBox 20"/>
              <p:cNvSpPr txBox="1"/>
              <p:nvPr/>
            </p:nvSpPr>
            <p:spPr>
              <a:xfrm>
                <a:off x="3250935" y="4369402"/>
                <a:ext cx="858055" cy="430887"/>
              </a:xfrm>
              <a:prstGeom prst="rect">
                <a:avLst/>
              </a:prstGeom>
              <a:solidFill>
                <a:srgbClr val="FFFFFF"/>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2800" i="1" smtClean="0">
                              <a:solidFill>
                                <a:srgbClr val="FF0000"/>
                              </a:solidFill>
                              <a:latin typeface="Cambria Math" panose="02040503050406030204" pitchFamily="18" charset="0"/>
                            </a:rPr>
                          </m:ctrlPr>
                        </m:sSupPr>
                        <m:e>
                          <m:r>
                            <a:rPr lang="vi-VN" sz="2800" b="0" i="0" smtClean="0">
                              <a:solidFill>
                                <a:srgbClr val="FF0000"/>
                              </a:solidFill>
                              <a:latin typeface="Cambria Math" panose="02040503050406030204" pitchFamily="18" charset="0"/>
                            </a:rPr>
                            <m:t>180</m:t>
                          </m:r>
                        </m:e>
                        <m:sup>
                          <m:r>
                            <m:rPr>
                              <m:sty m:val="p"/>
                            </m:rPr>
                            <a:rPr lang="vi-VN" sz="2800" b="0" i="0" smtClean="0">
                              <a:solidFill>
                                <a:srgbClr val="FF0000"/>
                              </a:solidFill>
                              <a:latin typeface="Cambria Math" panose="02040503050406030204" pitchFamily="18" charset="0"/>
                            </a:rPr>
                            <m:t>o</m:t>
                          </m:r>
                        </m:sup>
                      </m:sSup>
                    </m:oMath>
                  </m:oMathPara>
                </a14:m>
                <a:endParaRPr lang="en-US" sz="2800" dirty="0">
                  <a:solidFill>
                    <a:srgbClr val="FF0000"/>
                  </a:solidFill>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3250935" y="4369402"/>
                <a:ext cx="858055" cy="430887"/>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6503345" y="4307978"/>
                <a:ext cx="900888" cy="445250"/>
              </a:xfrm>
              <a:prstGeom prst="rect">
                <a:avLst/>
              </a:prstGeom>
              <a:solidFill>
                <a:srgbClr val="FFFFFF"/>
              </a:solidFill>
            </p:spPr>
            <p:txBody>
              <a:bodyPr wrap="none" lIns="0" tIns="0" rIns="0" bIns="0" rtlCol="0">
                <a:spAutoFit/>
              </a:bodyPr>
              <a:lstStyle/>
              <a:p>
                <a14:m>
                  <m:oMath xmlns:m="http://schemas.openxmlformats.org/officeDocument/2006/math">
                    <m:acc>
                      <m:accPr>
                        <m:chr m:val="̂"/>
                        <m:ctrlPr>
                          <a:rPr lang="en-US" sz="2800" i="1" smtClean="0">
                            <a:solidFill>
                              <a:srgbClr val="FF0000"/>
                            </a:solidFill>
                            <a:latin typeface="Cambria Math" panose="02040503050406030204" pitchFamily="18" charset="0"/>
                          </a:rPr>
                        </m:ctrlPr>
                      </m:accPr>
                      <m:e>
                        <m:r>
                          <m:rPr>
                            <m:sty m:val="p"/>
                          </m:rPr>
                          <a:rPr lang="vi-VN" sz="2800" b="0" i="0" smtClean="0">
                            <a:solidFill>
                              <a:srgbClr val="FF0000"/>
                            </a:solidFill>
                            <a:latin typeface="Cambria Math" panose="02040503050406030204" pitchFamily="18" charset="0"/>
                          </a:rPr>
                          <m:t>O</m:t>
                        </m:r>
                      </m:e>
                    </m:acc>
                  </m:oMath>
                </a14:m>
                <a:r>
                  <a:rPr lang="vi-VN" sz="2800" baseline="-25000" dirty="0">
                    <a:solidFill>
                      <a:srgbClr val="FF0000"/>
                    </a:solidFill>
                  </a:rPr>
                  <a:t>3</a:t>
                </a:r>
                <a:r>
                  <a:rPr lang="vi-VN" sz="2800" dirty="0">
                    <a:solidFill>
                      <a:srgbClr val="FF0000"/>
                    </a:solidFill>
                  </a:rPr>
                  <a:t>, </a:t>
                </a:r>
                <a14:m>
                  <m:oMath xmlns:m="http://schemas.openxmlformats.org/officeDocument/2006/math">
                    <m:acc>
                      <m:accPr>
                        <m:chr m:val="̂"/>
                        <m:ctrlPr>
                          <a:rPr lang="vi-VN" sz="2800" i="1" smtClean="0">
                            <a:solidFill>
                              <a:srgbClr val="FF0000"/>
                            </a:solidFill>
                            <a:latin typeface="Cambria Math" panose="02040503050406030204" pitchFamily="18" charset="0"/>
                          </a:rPr>
                        </m:ctrlPr>
                      </m:accPr>
                      <m:e>
                        <m:r>
                          <m:rPr>
                            <m:sty m:val="p"/>
                          </m:rPr>
                          <a:rPr lang="vi-VN" sz="2800" b="0" i="0" smtClean="0">
                            <a:solidFill>
                              <a:srgbClr val="FF0000"/>
                            </a:solidFill>
                            <a:latin typeface="Cambria Math" panose="02040503050406030204" pitchFamily="18" charset="0"/>
                          </a:rPr>
                          <m:t>O</m:t>
                        </m:r>
                      </m:e>
                    </m:acc>
                    <m:r>
                      <a:rPr lang="vi-VN" sz="2800" b="0" i="0" baseline="-25000" smtClean="0">
                        <a:solidFill>
                          <a:srgbClr val="FF0000"/>
                        </a:solidFill>
                        <a:latin typeface="Cambria Math" panose="02040503050406030204" pitchFamily="18" charset="0"/>
                      </a:rPr>
                      <m:t>2</m:t>
                    </m:r>
                  </m:oMath>
                </a14:m>
                <a:endParaRPr lang="en-US" sz="2800" baseline="-25000" dirty="0">
                  <a:solidFill>
                    <a:srgbClr val="FF0000"/>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6503345" y="4307978"/>
                <a:ext cx="900888" cy="445250"/>
              </a:xfrm>
              <a:prstGeom prst="rect">
                <a:avLst/>
              </a:prstGeom>
              <a:blipFill rotWithShape="0">
                <a:blip r:embed="rId9"/>
                <a:stretch>
                  <a:fillRect t="-20548" b="-47945"/>
                </a:stretch>
              </a:blipFill>
            </p:spPr>
            <p:txBody>
              <a:bodyPr/>
              <a:lstStyle/>
              <a:p>
                <a:r>
                  <a:rPr lang="en-US">
                    <a:noFill/>
                  </a:rPr>
                  <a:t> </a:t>
                </a:r>
              </a:p>
            </p:txBody>
          </p:sp>
        </mc:Fallback>
      </mc:AlternateContent>
      <p:sp>
        <p:nvSpPr>
          <p:cNvPr id="24" name="TextBox 23"/>
          <p:cNvSpPr txBox="1"/>
          <p:nvPr/>
        </p:nvSpPr>
        <p:spPr>
          <a:xfrm>
            <a:off x="7417057" y="4241132"/>
            <a:ext cx="2544286" cy="523220"/>
          </a:xfrm>
          <a:prstGeom prst="rect">
            <a:avLst/>
          </a:prstGeom>
          <a:noFill/>
        </p:spPr>
        <p:txBody>
          <a:bodyPr wrap="none" rtlCol="0">
            <a:spAutoFit/>
          </a:bodyPr>
          <a:lstStyle/>
          <a:p>
            <a:r>
              <a:rPr lang="vi-VN" sz="2800" dirty="0">
                <a:solidFill>
                  <a:srgbClr val="FF0000"/>
                </a:solidFill>
              </a:rPr>
              <a:t>là hai góc kề bù.</a:t>
            </a:r>
            <a:endParaRPr lang="en-US" sz="2800" dirty="0">
              <a:solidFill>
                <a:srgbClr val="FF0000"/>
              </a:solidFill>
            </a:endParaRPr>
          </a:p>
        </p:txBody>
      </p:sp>
      <p:sp>
        <p:nvSpPr>
          <p:cNvPr id="22" name="TextBox 21"/>
          <p:cNvSpPr txBox="1"/>
          <p:nvPr/>
        </p:nvSpPr>
        <p:spPr>
          <a:xfrm>
            <a:off x="7442695" y="4930829"/>
            <a:ext cx="1542410" cy="523220"/>
          </a:xfrm>
          <a:prstGeom prst="rect">
            <a:avLst/>
          </a:prstGeom>
          <a:solidFill>
            <a:srgbClr val="FFFFFF"/>
          </a:solidFill>
        </p:spPr>
        <p:txBody>
          <a:bodyPr wrap="none" rtlCol="0">
            <a:spAutoFit/>
          </a:bodyPr>
          <a:lstStyle/>
          <a:p>
            <a:r>
              <a:rPr lang="vi-VN" sz="2800" dirty="0">
                <a:solidFill>
                  <a:srgbClr val="FF0000"/>
                </a:solidFill>
              </a:rPr>
              <a:t>(1) và (2)</a:t>
            </a:r>
            <a:endParaRPr lang="en-US" sz="2800" dirty="0">
              <a:solidFill>
                <a:srgbClr val="FF0000"/>
              </a:solidFill>
            </a:endParaRPr>
          </a:p>
        </p:txBody>
      </p:sp>
      <p:sp>
        <p:nvSpPr>
          <p:cNvPr id="26" name="TextBox 25"/>
          <p:cNvSpPr txBox="1"/>
          <p:nvPr/>
        </p:nvSpPr>
        <p:spPr>
          <a:xfrm>
            <a:off x="7476878" y="5573599"/>
            <a:ext cx="604653" cy="523220"/>
          </a:xfrm>
          <a:prstGeom prst="rect">
            <a:avLst/>
          </a:prstGeom>
          <a:solidFill>
            <a:srgbClr val="FFFFFF"/>
          </a:solidFill>
        </p:spPr>
        <p:txBody>
          <a:bodyPr wrap="none" rtlCol="0">
            <a:spAutoFit/>
          </a:bodyPr>
          <a:lstStyle/>
          <a:p>
            <a:r>
              <a:rPr lang="vi-VN" sz="2800" dirty="0">
                <a:solidFill>
                  <a:srgbClr val="FF0000"/>
                </a:solidFill>
              </a:rPr>
              <a:t>(3)</a:t>
            </a:r>
            <a:endParaRPr lang="en-US" sz="2800" dirty="0">
              <a:solidFill>
                <a:srgbClr val="FF0000"/>
              </a:solidFill>
            </a:endParaRPr>
          </a:p>
        </p:txBody>
      </p:sp>
      <p:sp>
        <p:nvSpPr>
          <p:cNvPr id="3" name="TextBox 2"/>
          <p:cNvSpPr txBox="1"/>
          <p:nvPr/>
        </p:nvSpPr>
        <p:spPr>
          <a:xfrm>
            <a:off x="5550841" y="6224953"/>
            <a:ext cx="1402948" cy="523220"/>
          </a:xfrm>
          <a:prstGeom prst="rect">
            <a:avLst/>
          </a:prstGeom>
          <a:noFill/>
        </p:spPr>
        <p:txBody>
          <a:bodyPr wrap="none" rtlCol="0">
            <a:spAutoFit/>
          </a:bodyPr>
          <a:lstStyle/>
          <a:p>
            <a:r>
              <a:rPr lang="vi-VN" sz="2800" dirty="0">
                <a:solidFill>
                  <a:srgbClr val="FF0000"/>
                </a:solidFill>
              </a:rPr>
              <a:t>(BTVN)</a:t>
            </a:r>
            <a:endParaRPr lang="en-US" sz="2800" dirty="0">
              <a:solidFill>
                <a:srgbClr val="FF0000"/>
              </a:solidFill>
            </a:endParaRPr>
          </a:p>
        </p:txBody>
      </p:sp>
    </p:spTree>
    <p:extLst>
      <p:ext uri="{BB962C8B-B14F-4D97-AF65-F5344CB8AC3E}">
        <p14:creationId xmlns:p14="http://schemas.microsoft.com/office/powerpoint/2010/main" val="1591846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fade">
                                      <p:cBhvr>
                                        <p:cTn id="34" dur="500"/>
                                        <p:tgtEl>
                                          <p:spTgt spid="19"/>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500"/>
                                        <p:tgtEl>
                                          <p:spTgt spid="23"/>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500"/>
                                        <p:tgtEl>
                                          <p:spTgt spid="24"/>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fade">
                                      <p:cBhvr>
                                        <p:cTn id="55" dur="500"/>
                                        <p:tgtEl>
                                          <p:spTgt spid="22"/>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fade">
                                      <p:cBhvr>
                                        <p:cTn id="60" dur="500"/>
                                        <p:tgtEl>
                                          <p:spTgt spid="26"/>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
                                        </p:tgtEl>
                                        <p:attrNameLst>
                                          <p:attrName>style.visibility</p:attrName>
                                        </p:attrNameLst>
                                      </p:cBhvr>
                                      <p:to>
                                        <p:strVal val="visible"/>
                                      </p:to>
                                    </p:set>
                                    <p:animEffect transition="in" filter="fade">
                                      <p:cBhvr>
                                        <p:cTn id="6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7" grpId="0" animBg="1"/>
      <p:bldP spid="17" grpId="0" animBg="1"/>
      <p:bldP spid="18" grpId="0" animBg="1"/>
      <p:bldP spid="19" grpId="0" animBg="1"/>
      <p:bldP spid="20" grpId="0"/>
      <p:bldP spid="21" grpId="0" animBg="1"/>
      <p:bldP spid="23" grpId="0" animBg="1"/>
      <p:bldP spid="24" grpId="0"/>
      <p:bldP spid="22" grpId="0" animBg="1"/>
      <p:bldP spid="26"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101" y="194210"/>
            <a:ext cx="4502921" cy="250172"/>
          </a:xfrm>
        </p:spPr>
        <p:txBody>
          <a:bodyPr>
            <a:noAutofit/>
          </a:bodyPr>
          <a:lstStyle/>
          <a:p>
            <a:r>
              <a:rPr lang="vi-VN" sz="4000" b="1" dirty="0">
                <a:solidFill>
                  <a:srgbClr val="FF0000"/>
                </a:solidFill>
                <a:sym typeface="Wingdings" panose="05000000000000000000" pitchFamily="2" charset="2"/>
              </a:rPr>
              <a:t></a:t>
            </a:r>
            <a:r>
              <a:rPr lang="vi-VN" sz="2800" b="1" dirty="0">
                <a:solidFill>
                  <a:srgbClr val="FF0000"/>
                </a:solidFill>
                <a:sym typeface="Wingdings" panose="05000000000000000000" pitchFamily="2" charset="2"/>
              </a:rPr>
              <a:t> </a:t>
            </a:r>
            <a:r>
              <a:rPr lang="vi-VN" sz="2800" b="1" dirty="0">
                <a:solidFill>
                  <a:srgbClr val="0000FF"/>
                </a:solidFill>
              </a:rPr>
              <a:t>Bài 53/102 (SGK)</a:t>
            </a:r>
            <a:endParaRPr lang="en-US" sz="2800" b="1" dirty="0">
              <a:solidFill>
                <a:srgbClr val="0000FF"/>
              </a:solidFill>
            </a:endParaRPr>
          </a:p>
        </p:txBody>
      </p:sp>
      <p:pic>
        <p:nvPicPr>
          <p:cNvPr id="3074" name="Picture 2" descr="Giải bài 53 - Luyện tập Trang 102 SGK toán 7 - Tập 1 - BAIVIET.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216" y="533859"/>
            <a:ext cx="10260448" cy="6251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4260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9018" y="108683"/>
            <a:ext cx="9331295" cy="1384419"/>
          </a:xfrm>
        </p:spPr>
        <p:txBody>
          <a:bodyPr>
            <a:normAutofit/>
          </a:bodyPr>
          <a:lstStyle/>
          <a:p>
            <a:pPr algn="just"/>
            <a:r>
              <a:rPr lang="vi-VN" sz="2800" dirty="0"/>
              <a:t>Nếu hai đường thẳng xx</a:t>
            </a:r>
            <a:r>
              <a:rPr lang="vi-VN" sz="2800" dirty="0">
                <a:sym typeface="Symbol" panose="05050102010706020507" pitchFamily="18" charset="2"/>
              </a:rPr>
              <a:t></a:t>
            </a:r>
            <a:r>
              <a:rPr lang="vi-VN" sz="2800" dirty="0"/>
              <a:t>, yy</a:t>
            </a:r>
            <a:r>
              <a:rPr lang="vi-VN" sz="2800" dirty="0">
                <a:sym typeface="Symbol" panose="05050102010706020507" pitchFamily="18" charset="2"/>
              </a:rPr>
              <a:t> cắt nhau tại O và góc xOy vuông thì các góc yOx, xOy, yOx đều là góc vuông.</a:t>
            </a:r>
            <a:endParaRPr lang="en-US" sz="2800" dirty="0"/>
          </a:p>
        </p:txBody>
      </p:sp>
      <p:grpSp>
        <p:nvGrpSpPr>
          <p:cNvPr id="18" name="Group 17"/>
          <p:cNvGrpSpPr/>
          <p:nvPr/>
        </p:nvGrpSpPr>
        <p:grpSpPr>
          <a:xfrm>
            <a:off x="274522" y="0"/>
            <a:ext cx="3451942" cy="3009014"/>
            <a:chOff x="4025067" y="737347"/>
            <a:chExt cx="3451942" cy="3009014"/>
          </a:xfrm>
        </p:grpSpPr>
        <p:cxnSp>
          <p:nvCxnSpPr>
            <p:cNvPr id="5" name="Straight Connector 4"/>
            <p:cNvCxnSpPr/>
            <p:nvPr/>
          </p:nvCxnSpPr>
          <p:spPr>
            <a:xfrm>
              <a:off x="5383850" y="846030"/>
              <a:ext cx="25638" cy="26321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4110527" y="2153537"/>
              <a:ext cx="3230310" cy="85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025067" y="2068074"/>
              <a:ext cx="364202" cy="523220"/>
            </a:xfrm>
            <a:prstGeom prst="rect">
              <a:avLst/>
            </a:prstGeom>
            <a:noFill/>
          </p:spPr>
          <p:txBody>
            <a:bodyPr wrap="none" rtlCol="0">
              <a:spAutoFit/>
            </a:bodyPr>
            <a:lstStyle/>
            <a:p>
              <a:r>
                <a:rPr lang="vi-VN" sz="2800" dirty="0"/>
                <a:t>x</a:t>
              </a:r>
              <a:endParaRPr lang="en-US" sz="2800" dirty="0"/>
            </a:p>
          </p:txBody>
        </p:sp>
        <p:sp>
          <p:nvSpPr>
            <p:cNvPr id="12" name="TextBox 11"/>
            <p:cNvSpPr txBox="1"/>
            <p:nvPr/>
          </p:nvSpPr>
          <p:spPr>
            <a:xfrm>
              <a:off x="7024641" y="2093715"/>
              <a:ext cx="452368" cy="523220"/>
            </a:xfrm>
            <a:prstGeom prst="rect">
              <a:avLst/>
            </a:prstGeom>
            <a:noFill/>
          </p:spPr>
          <p:txBody>
            <a:bodyPr wrap="none" rtlCol="0">
              <a:spAutoFit/>
            </a:bodyPr>
            <a:lstStyle/>
            <a:p>
              <a:r>
                <a:rPr lang="vi-VN" sz="2800" dirty="0"/>
                <a:t>x</a:t>
              </a:r>
              <a:r>
                <a:rPr lang="vi-VN" sz="2800" dirty="0">
                  <a:sym typeface="Symbol" panose="05050102010706020507" pitchFamily="18" charset="2"/>
                </a:rPr>
                <a:t></a:t>
              </a:r>
              <a:endParaRPr lang="en-US" sz="2800" dirty="0"/>
            </a:p>
          </p:txBody>
        </p:sp>
        <p:sp>
          <p:nvSpPr>
            <p:cNvPr id="13" name="TextBox 12"/>
            <p:cNvSpPr txBox="1"/>
            <p:nvPr/>
          </p:nvSpPr>
          <p:spPr>
            <a:xfrm>
              <a:off x="5418034" y="3223141"/>
              <a:ext cx="452368" cy="523220"/>
            </a:xfrm>
            <a:prstGeom prst="rect">
              <a:avLst/>
            </a:prstGeom>
            <a:noFill/>
          </p:spPr>
          <p:txBody>
            <a:bodyPr wrap="none" rtlCol="0">
              <a:spAutoFit/>
            </a:bodyPr>
            <a:lstStyle/>
            <a:p>
              <a:r>
                <a:rPr lang="vi-VN" sz="2800" dirty="0">
                  <a:sym typeface="Symbol" panose="05050102010706020507" pitchFamily="18" charset="2"/>
                </a:rPr>
                <a:t>y</a:t>
              </a:r>
              <a:endParaRPr lang="en-US" sz="2800" dirty="0"/>
            </a:p>
          </p:txBody>
        </p:sp>
        <p:sp>
          <p:nvSpPr>
            <p:cNvPr id="14" name="TextBox 13"/>
            <p:cNvSpPr txBox="1"/>
            <p:nvPr/>
          </p:nvSpPr>
          <p:spPr>
            <a:xfrm>
              <a:off x="5387066" y="737347"/>
              <a:ext cx="364202" cy="523220"/>
            </a:xfrm>
            <a:prstGeom prst="rect">
              <a:avLst/>
            </a:prstGeom>
            <a:noFill/>
          </p:spPr>
          <p:txBody>
            <a:bodyPr wrap="none" rtlCol="0">
              <a:spAutoFit/>
            </a:bodyPr>
            <a:lstStyle/>
            <a:p>
              <a:r>
                <a:rPr lang="vi-VN" sz="2800" dirty="0"/>
                <a:t>y</a:t>
              </a:r>
              <a:endParaRPr lang="en-US" sz="2800" dirty="0"/>
            </a:p>
          </p:txBody>
        </p:sp>
        <p:sp>
          <p:nvSpPr>
            <p:cNvPr id="15" name="TextBox 14"/>
            <p:cNvSpPr txBox="1"/>
            <p:nvPr/>
          </p:nvSpPr>
          <p:spPr>
            <a:xfrm>
              <a:off x="5011127" y="2076622"/>
              <a:ext cx="444352" cy="523220"/>
            </a:xfrm>
            <a:prstGeom prst="rect">
              <a:avLst/>
            </a:prstGeom>
            <a:noFill/>
          </p:spPr>
          <p:txBody>
            <a:bodyPr wrap="none" rtlCol="0">
              <a:spAutoFit/>
            </a:bodyPr>
            <a:lstStyle/>
            <a:p>
              <a:r>
                <a:rPr lang="vi-VN" sz="2800" dirty="0"/>
                <a:t>O</a:t>
              </a:r>
              <a:endParaRPr lang="en-US" sz="2800" dirty="0"/>
            </a:p>
          </p:txBody>
        </p:sp>
        <p:sp>
          <p:nvSpPr>
            <p:cNvPr id="16" name="Rectangle 15"/>
            <p:cNvSpPr/>
            <p:nvPr/>
          </p:nvSpPr>
          <p:spPr>
            <a:xfrm>
              <a:off x="5212934" y="1956980"/>
              <a:ext cx="178982" cy="188012"/>
            </a:xfrm>
            <a:prstGeom prst="rect">
              <a:avLst/>
            </a:prstGeom>
            <a:solidFill>
              <a:srgbClr val="FFFFFF"/>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Box 16"/>
          <p:cNvSpPr txBox="1"/>
          <p:nvPr/>
        </p:nvSpPr>
        <p:spPr>
          <a:xfrm>
            <a:off x="119642" y="214127"/>
            <a:ext cx="1019831" cy="707886"/>
          </a:xfrm>
          <a:prstGeom prst="rect">
            <a:avLst/>
          </a:prstGeom>
          <a:noFill/>
        </p:spPr>
        <p:txBody>
          <a:bodyPr wrap="none" rtlCol="0">
            <a:spAutoFit/>
          </a:bodyPr>
          <a:lstStyle/>
          <a:p>
            <a:r>
              <a:rPr lang="vi-VN" sz="4000" b="1" dirty="0">
                <a:solidFill>
                  <a:srgbClr val="FF0000"/>
                </a:solidFill>
                <a:sym typeface="Wingdings" panose="05000000000000000000" pitchFamily="2" charset="2"/>
              </a:rPr>
              <a:t></a:t>
            </a:r>
            <a:r>
              <a:rPr lang="vi-VN" sz="2800" b="1" dirty="0">
                <a:solidFill>
                  <a:srgbClr val="FF0000"/>
                </a:solidFill>
                <a:sym typeface="Wingdings" panose="05000000000000000000" pitchFamily="2" charset="2"/>
              </a:rPr>
              <a:t> </a:t>
            </a:r>
            <a:r>
              <a:rPr lang="vi-VN" sz="2800" dirty="0"/>
              <a:t>a)</a:t>
            </a:r>
            <a:endParaRPr lang="en-US" sz="2800" dirty="0"/>
          </a:p>
        </p:txBody>
      </p:sp>
      <p:cxnSp>
        <p:nvCxnSpPr>
          <p:cNvPr id="20" name="Straight Connector 19"/>
          <p:cNvCxnSpPr/>
          <p:nvPr/>
        </p:nvCxnSpPr>
        <p:spPr>
          <a:xfrm>
            <a:off x="1104519" y="3012222"/>
            <a:ext cx="0" cy="25344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126745" y="4092165"/>
            <a:ext cx="4680642" cy="90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80240" y="3512746"/>
            <a:ext cx="663964" cy="523220"/>
          </a:xfrm>
          <a:prstGeom prst="rect">
            <a:avLst/>
          </a:prstGeom>
          <a:noFill/>
        </p:spPr>
        <p:txBody>
          <a:bodyPr wrap="none" rtlCol="0">
            <a:spAutoFit/>
          </a:bodyPr>
          <a:lstStyle/>
          <a:p>
            <a:r>
              <a:rPr lang="vi-VN" sz="2800" dirty="0"/>
              <a:t>GT</a:t>
            </a:r>
            <a:endParaRPr lang="en-US" sz="2800" dirty="0"/>
          </a:p>
        </p:txBody>
      </p:sp>
      <p:sp>
        <p:nvSpPr>
          <p:cNvPr id="26" name="TextBox 25"/>
          <p:cNvSpPr txBox="1"/>
          <p:nvPr/>
        </p:nvSpPr>
        <p:spPr>
          <a:xfrm>
            <a:off x="380240" y="4191220"/>
            <a:ext cx="663964" cy="523220"/>
          </a:xfrm>
          <a:prstGeom prst="rect">
            <a:avLst/>
          </a:prstGeom>
          <a:noFill/>
        </p:spPr>
        <p:txBody>
          <a:bodyPr wrap="none" rtlCol="0">
            <a:spAutoFit/>
          </a:bodyPr>
          <a:lstStyle/>
          <a:p>
            <a:r>
              <a:rPr lang="vi-VN" sz="2800" dirty="0"/>
              <a:t>KL</a:t>
            </a:r>
            <a:endParaRPr lang="en-US" sz="2800" dirty="0"/>
          </a:p>
        </p:txBody>
      </p:sp>
      <p:sp>
        <p:nvSpPr>
          <p:cNvPr id="27" name="Rectangle 26"/>
          <p:cNvSpPr/>
          <p:nvPr/>
        </p:nvSpPr>
        <p:spPr>
          <a:xfrm>
            <a:off x="5920966" y="334978"/>
            <a:ext cx="3277355" cy="443624"/>
          </a:xfrm>
          <a:prstGeom prst="rect">
            <a:avLst/>
          </a:prstGeom>
          <a:noFill/>
          <a:ln w="28575">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8" name="Rectangle 27"/>
          <p:cNvSpPr/>
          <p:nvPr/>
        </p:nvSpPr>
        <p:spPr>
          <a:xfrm>
            <a:off x="9669101" y="383063"/>
            <a:ext cx="2371212" cy="390656"/>
          </a:xfrm>
          <a:prstGeom prst="rect">
            <a:avLst/>
          </a:prstGeom>
          <a:noFill/>
          <a:ln w="28575">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9" name="Rectangle 28"/>
          <p:cNvSpPr/>
          <p:nvPr/>
        </p:nvSpPr>
        <p:spPr>
          <a:xfrm>
            <a:off x="3274096" y="814814"/>
            <a:ext cx="6222989" cy="436975"/>
          </a:xfrm>
          <a:prstGeom prst="rect">
            <a:avLst/>
          </a:prstGeom>
          <a:no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260582" y="3009014"/>
            <a:ext cx="3438762" cy="523220"/>
          </a:xfrm>
          <a:prstGeom prst="rect">
            <a:avLst/>
          </a:prstGeom>
        </p:spPr>
        <p:txBody>
          <a:bodyPr wrap="none">
            <a:spAutoFit/>
          </a:bodyPr>
          <a:lstStyle/>
          <a:p>
            <a:r>
              <a:rPr lang="vi-VN" sz="2800" dirty="0"/>
              <a:t>xx</a:t>
            </a:r>
            <a:r>
              <a:rPr lang="vi-VN" sz="2800" dirty="0">
                <a:sym typeface="Symbol" panose="05050102010706020507" pitchFamily="18" charset="2"/>
              </a:rPr>
              <a:t></a:t>
            </a:r>
            <a:r>
              <a:rPr lang="vi-VN" sz="2800" dirty="0"/>
              <a:t>, yy</a:t>
            </a:r>
            <a:r>
              <a:rPr lang="vi-VN" sz="2800" dirty="0">
                <a:sym typeface="Symbol" panose="05050102010706020507" pitchFamily="18" charset="2"/>
              </a:rPr>
              <a:t> cắt nhau tại O </a:t>
            </a:r>
            <a:endParaRPr lang="en-US" sz="2800" dirty="0"/>
          </a:p>
        </p:txBody>
      </p:sp>
      <mc:AlternateContent xmlns:mc="http://schemas.openxmlformats.org/markup-compatibility/2006" xmlns:a14="http://schemas.microsoft.com/office/drawing/2010/main">
        <mc:Choice Requires="a14">
          <p:sp>
            <p:nvSpPr>
              <p:cNvPr id="31" name="TextBox 30"/>
              <p:cNvSpPr txBox="1"/>
              <p:nvPr/>
            </p:nvSpPr>
            <p:spPr>
              <a:xfrm>
                <a:off x="1266617" y="3551891"/>
                <a:ext cx="1714828" cy="4449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2800" i="1" smtClean="0">
                              <a:latin typeface="Cambria Math" panose="02040503050406030204" pitchFamily="18" charset="0"/>
                            </a:rPr>
                          </m:ctrlPr>
                        </m:accPr>
                        <m:e>
                          <m:r>
                            <m:rPr>
                              <m:sty m:val="p"/>
                            </m:rPr>
                            <a:rPr lang="vi-VN" sz="2800" b="0" i="0" smtClean="0">
                              <a:latin typeface="Cambria Math" panose="02040503050406030204" pitchFamily="18" charset="0"/>
                            </a:rPr>
                            <m:t>xOy</m:t>
                          </m:r>
                        </m:e>
                      </m:acc>
                      <m:r>
                        <a:rPr lang="vi-VN" sz="2800" b="0" i="0" smtClean="0">
                          <a:latin typeface="Cambria Math" panose="02040503050406030204" pitchFamily="18" charset="0"/>
                        </a:rPr>
                        <m:t>=</m:t>
                      </m:r>
                      <m:sSup>
                        <m:sSupPr>
                          <m:ctrlPr>
                            <a:rPr lang="vi-VN" sz="2800" b="0" i="1" smtClean="0">
                              <a:latin typeface="Cambria Math" panose="02040503050406030204" pitchFamily="18" charset="0"/>
                            </a:rPr>
                          </m:ctrlPr>
                        </m:sSupPr>
                        <m:e>
                          <m:r>
                            <a:rPr lang="vi-VN" sz="2800" b="0" i="0" smtClean="0">
                              <a:latin typeface="Cambria Math" panose="02040503050406030204" pitchFamily="18" charset="0"/>
                            </a:rPr>
                            <m:t>90</m:t>
                          </m:r>
                        </m:e>
                        <m:sup>
                          <m:r>
                            <m:rPr>
                              <m:sty m:val="p"/>
                            </m:rPr>
                            <a:rPr lang="vi-VN" sz="2800" b="0" i="0" smtClean="0">
                              <a:latin typeface="Cambria Math" panose="02040503050406030204" pitchFamily="18" charset="0"/>
                            </a:rPr>
                            <m:t>o</m:t>
                          </m:r>
                        </m:sup>
                      </m:sSup>
                    </m:oMath>
                  </m:oMathPara>
                </a14:m>
                <a:endParaRPr lang="en-US" sz="2800" dirty="0">
                  <a:latin typeface="+mj-lt"/>
                </a:endParaRPr>
              </a:p>
            </p:txBody>
          </p:sp>
        </mc:Choice>
        <mc:Fallback xmlns="">
          <p:sp>
            <p:nvSpPr>
              <p:cNvPr id="31" name="TextBox 30"/>
              <p:cNvSpPr txBox="1">
                <a:spLocks noRot="1" noChangeAspect="1" noMove="1" noResize="1" noEditPoints="1" noAdjustHandles="1" noChangeArrowheads="1" noChangeShapeType="1" noTextEdit="1"/>
              </p:cNvSpPr>
              <p:nvPr/>
            </p:nvSpPr>
            <p:spPr>
              <a:xfrm>
                <a:off x="1266617" y="3551891"/>
                <a:ext cx="1714828" cy="444930"/>
              </a:xfrm>
              <a:prstGeom prst="rect">
                <a:avLst/>
              </a:prstGeom>
              <a:blipFill rotWithShape="0">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1300393" y="4196563"/>
                <a:ext cx="1785361" cy="44634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2800" i="1" smtClean="0">
                              <a:latin typeface="Cambria Math" panose="02040503050406030204" pitchFamily="18" charset="0"/>
                            </a:rPr>
                          </m:ctrlPr>
                        </m:accPr>
                        <m:e>
                          <m:r>
                            <m:rPr>
                              <m:sty m:val="p"/>
                            </m:rPr>
                            <a:rPr lang="vi-VN" sz="2800" b="0" i="0" smtClean="0">
                              <a:latin typeface="Cambria Math" panose="02040503050406030204" pitchFamily="18" charset="0"/>
                            </a:rPr>
                            <m:t>yOx</m:t>
                          </m:r>
                          <m:r>
                            <a:rPr lang="vi-VN" sz="2800" b="0" i="1" smtClean="0">
                              <a:latin typeface="Cambria Math" panose="02040503050406030204" pitchFamily="18" charset="0"/>
                              <a:sym typeface="Symbol" panose="05050102010706020507" pitchFamily="18" charset="2"/>
                            </a:rPr>
                            <m:t></m:t>
                          </m:r>
                        </m:e>
                      </m:acc>
                      <m:r>
                        <a:rPr lang="vi-VN" sz="2800" b="0" i="0" smtClean="0">
                          <a:latin typeface="Cambria Math" panose="02040503050406030204" pitchFamily="18" charset="0"/>
                        </a:rPr>
                        <m:t>=</m:t>
                      </m:r>
                      <m:sSup>
                        <m:sSupPr>
                          <m:ctrlPr>
                            <a:rPr lang="vi-VN" sz="2800" b="0" i="1" smtClean="0">
                              <a:latin typeface="Cambria Math" panose="02040503050406030204" pitchFamily="18" charset="0"/>
                            </a:rPr>
                          </m:ctrlPr>
                        </m:sSupPr>
                        <m:e>
                          <m:r>
                            <a:rPr lang="vi-VN" sz="2800" b="0" i="0" smtClean="0">
                              <a:latin typeface="Cambria Math" panose="02040503050406030204" pitchFamily="18" charset="0"/>
                            </a:rPr>
                            <m:t>90</m:t>
                          </m:r>
                        </m:e>
                        <m:sup>
                          <m:r>
                            <m:rPr>
                              <m:sty m:val="p"/>
                            </m:rPr>
                            <a:rPr lang="vi-VN" sz="2800" b="0" i="0" smtClean="0">
                              <a:latin typeface="Cambria Math" panose="02040503050406030204" pitchFamily="18" charset="0"/>
                            </a:rPr>
                            <m:t>o</m:t>
                          </m:r>
                        </m:sup>
                      </m:sSup>
                    </m:oMath>
                  </m:oMathPara>
                </a14:m>
                <a:endParaRPr lang="en-US" sz="2800" dirty="0">
                  <a:latin typeface="+mj-lt"/>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1300393" y="4196563"/>
                <a:ext cx="1785361" cy="446341"/>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1300393" y="4649162"/>
                <a:ext cx="1873526" cy="44634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2800" i="1" smtClean="0">
                              <a:latin typeface="Cambria Math" panose="02040503050406030204" pitchFamily="18" charset="0"/>
                            </a:rPr>
                          </m:ctrlPr>
                        </m:accPr>
                        <m:e>
                          <m:r>
                            <m:rPr>
                              <m:sty m:val="p"/>
                            </m:rPr>
                            <a:rPr lang="vi-VN" sz="2800" b="0" i="0" smtClean="0">
                              <a:latin typeface="Cambria Math" panose="02040503050406030204" pitchFamily="18" charset="0"/>
                            </a:rPr>
                            <m:t>x</m:t>
                          </m:r>
                          <m:r>
                            <a:rPr lang="vi-VN" sz="2800" b="0" i="1" smtClean="0">
                              <a:latin typeface="Cambria Math" panose="02040503050406030204" pitchFamily="18" charset="0"/>
                              <a:sym typeface="Symbol" panose="05050102010706020507" pitchFamily="18" charset="2"/>
                            </a:rPr>
                            <m:t></m:t>
                          </m:r>
                          <m:r>
                            <m:rPr>
                              <m:sty m:val="p"/>
                            </m:rPr>
                            <a:rPr lang="vi-VN" sz="2800" b="0" i="0" smtClean="0">
                              <a:latin typeface="Cambria Math" panose="02040503050406030204" pitchFamily="18" charset="0"/>
                            </a:rPr>
                            <m:t>Oy</m:t>
                          </m:r>
                          <m:r>
                            <a:rPr lang="vi-VN" sz="2800" b="0" i="1" smtClean="0">
                              <a:latin typeface="Cambria Math" panose="02040503050406030204" pitchFamily="18" charset="0"/>
                              <a:sym typeface="Symbol" panose="05050102010706020507" pitchFamily="18" charset="2"/>
                            </a:rPr>
                            <m:t></m:t>
                          </m:r>
                        </m:e>
                      </m:acc>
                      <m:r>
                        <a:rPr lang="vi-VN" sz="2800" b="0" i="0" smtClean="0">
                          <a:latin typeface="Cambria Math" panose="02040503050406030204" pitchFamily="18" charset="0"/>
                        </a:rPr>
                        <m:t>=</m:t>
                      </m:r>
                      <m:sSup>
                        <m:sSupPr>
                          <m:ctrlPr>
                            <a:rPr lang="vi-VN" sz="2800" b="0" i="1" smtClean="0">
                              <a:latin typeface="Cambria Math" panose="02040503050406030204" pitchFamily="18" charset="0"/>
                            </a:rPr>
                          </m:ctrlPr>
                        </m:sSupPr>
                        <m:e>
                          <m:r>
                            <a:rPr lang="vi-VN" sz="2800" b="0" i="0" smtClean="0">
                              <a:latin typeface="Cambria Math" panose="02040503050406030204" pitchFamily="18" charset="0"/>
                            </a:rPr>
                            <m:t>90</m:t>
                          </m:r>
                        </m:e>
                        <m:sup>
                          <m:r>
                            <m:rPr>
                              <m:sty m:val="p"/>
                            </m:rPr>
                            <a:rPr lang="vi-VN" sz="2800" b="0" i="0" smtClean="0">
                              <a:latin typeface="Cambria Math" panose="02040503050406030204" pitchFamily="18" charset="0"/>
                            </a:rPr>
                            <m:t>o</m:t>
                          </m:r>
                        </m:sup>
                      </m:sSup>
                    </m:oMath>
                  </m:oMathPara>
                </a14:m>
                <a:endParaRPr lang="en-US" sz="2800" dirty="0">
                  <a:latin typeface="+mj-lt"/>
                </a:endParaRPr>
              </a:p>
            </p:txBody>
          </p:sp>
        </mc:Choice>
        <mc:Fallback xmlns="">
          <p:sp>
            <p:nvSpPr>
              <p:cNvPr id="33" name="TextBox 32"/>
              <p:cNvSpPr txBox="1">
                <a:spLocks noRot="1" noChangeAspect="1" noMove="1" noResize="1" noEditPoints="1" noAdjustHandles="1" noChangeArrowheads="1" noChangeShapeType="1" noTextEdit="1"/>
              </p:cNvSpPr>
              <p:nvPr/>
            </p:nvSpPr>
            <p:spPr>
              <a:xfrm>
                <a:off x="1300393" y="4649162"/>
                <a:ext cx="1873526" cy="446341"/>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1300393" y="5101761"/>
                <a:ext cx="1785361" cy="44634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2800" i="1" smtClean="0">
                              <a:latin typeface="Cambria Math" panose="02040503050406030204" pitchFamily="18" charset="0"/>
                            </a:rPr>
                          </m:ctrlPr>
                        </m:accPr>
                        <m:e>
                          <m:r>
                            <m:rPr>
                              <m:sty m:val="p"/>
                            </m:rPr>
                            <a:rPr lang="vi-VN" sz="2800" b="0" i="0" smtClean="0">
                              <a:latin typeface="Cambria Math" panose="02040503050406030204" pitchFamily="18" charset="0"/>
                            </a:rPr>
                            <m:t>y</m:t>
                          </m:r>
                          <m:r>
                            <a:rPr lang="vi-VN" sz="2800" b="0" i="1" smtClean="0">
                              <a:latin typeface="Cambria Math" panose="02040503050406030204" pitchFamily="18" charset="0"/>
                              <a:sym typeface="Symbol" panose="05050102010706020507" pitchFamily="18" charset="2"/>
                            </a:rPr>
                            <m:t></m:t>
                          </m:r>
                          <m:r>
                            <m:rPr>
                              <m:sty m:val="p"/>
                            </m:rPr>
                            <a:rPr lang="vi-VN" sz="2800" b="0" i="0" smtClean="0">
                              <a:latin typeface="Cambria Math" panose="02040503050406030204" pitchFamily="18" charset="0"/>
                            </a:rPr>
                            <m:t>Ox</m:t>
                          </m:r>
                        </m:e>
                      </m:acc>
                      <m:r>
                        <a:rPr lang="vi-VN" sz="2800" b="0" i="0" smtClean="0">
                          <a:latin typeface="Cambria Math" panose="02040503050406030204" pitchFamily="18" charset="0"/>
                        </a:rPr>
                        <m:t>=</m:t>
                      </m:r>
                      <m:sSup>
                        <m:sSupPr>
                          <m:ctrlPr>
                            <a:rPr lang="vi-VN" sz="2800" b="0" i="1" smtClean="0">
                              <a:latin typeface="Cambria Math" panose="02040503050406030204" pitchFamily="18" charset="0"/>
                            </a:rPr>
                          </m:ctrlPr>
                        </m:sSupPr>
                        <m:e>
                          <m:r>
                            <a:rPr lang="vi-VN" sz="2800" b="0" i="0" smtClean="0">
                              <a:latin typeface="Cambria Math" panose="02040503050406030204" pitchFamily="18" charset="0"/>
                            </a:rPr>
                            <m:t>90</m:t>
                          </m:r>
                        </m:e>
                        <m:sup>
                          <m:r>
                            <m:rPr>
                              <m:sty m:val="p"/>
                            </m:rPr>
                            <a:rPr lang="vi-VN" sz="2800" b="0" i="0" smtClean="0">
                              <a:latin typeface="Cambria Math" panose="02040503050406030204" pitchFamily="18" charset="0"/>
                            </a:rPr>
                            <m:t>o</m:t>
                          </m:r>
                        </m:sup>
                      </m:sSup>
                    </m:oMath>
                  </m:oMathPara>
                </a14:m>
                <a:endParaRPr lang="en-US" sz="2800" dirty="0">
                  <a:latin typeface="+mj-lt"/>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1300393" y="5101761"/>
                <a:ext cx="1785361" cy="446341"/>
              </a:xfrm>
              <a:prstGeom prst="rect">
                <a:avLst/>
              </a:prstGeom>
              <a:blipFill rotWithShape="0">
                <a:blip r:embed="rId5"/>
                <a:stretch>
                  <a:fillRect/>
                </a:stretch>
              </a:blipFill>
            </p:spPr>
            <p:txBody>
              <a:bodyPr/>
              <a:lstStyle/>
              <a:p>
                <a:r>
                  <a:rPr lang="en-US">
                    <a:noFill/>
                  </a:rPr>
                  <a:t> </a:t>
                </a:r>
              </a:p>
            </p:txBody>
          </p:sp>
        </mc:Fallback>
      </mc:AlternateContent>
      <p:sp>
        <p:nvSpPr>
          <p:cNvPr id="36" name="TextBox 35"/>
          <p:cNvSpPr txBox="1"/>
          <p:nvPr/>
        </p:nvSpPr>
        <p:spPr>
          <a:xfrm>
            <a:off x="128188" y="2640528"/>
            <a:ext cx="1040670" cy="707886"/>
          </a:xfrm>
          <a:prstGeom prst="rect">
            <a:avLst/>
          </a:prstGeom>
          <a:noFill/>
        </p:spPr>
        <p:txBody>
          <a:bodyPr wrap="none" rtlCol="0">
            <a:spAutoFit/>
          </a:bodyPr>
          <a:lstStyle/>
          <a:p>
            <a:r>
              <a:rPr lang="vi-VN" sz="4000" b="1" dirty="0">
                <a:solidFill>
                  <a:srgbClr val="FF0000"/>
                </a:solidFill>
                <a:sym typeface="Wingdings" panose="05000000000000000000" pitchFamily="2" charset="2"/>
              </a:rPr>
              <a:t></a:t>
            </a:r>
            <a:r>
              <a:rPr lang="vi-VN" sz="2800" b="1" dirty="0">
                <a:solidFill>
                  <a:srgbClr val="FF0000"/>
                </a:solidFill>
                <a:sym typeface="Wingdings" panose="05000000000000000000" pitchFamily="2" charset="2"/>
              </a:rPr>
              <a:t> </a:t>
            </a:r>
            <a:r>
              <a:rPr lang="vi-VN" sz="2800" dirty="0"/>
              <a:t>b)</a:t>
            </a:r>
            <a:endParaRPr lang="en-US" sz="2800" dirty="0"/>
          </a:p>
        </p:txBody>
      </p:sp>
      <p:sp>
        <p:nvSpPr>
          <p:cNvPr id="37" name="AutoShape 2" descr="Giải bài 53 trang 102 - SGK Toán lớp 7 Tập 1 - Giải bài tập SGK Toán 7 -  chuabaitap.com"/>
          <p:cNvSpPr>
            <a:spLocks noChangeAspect="1" noChangeArrowheads="1"/>
          </p:cNvSpPr>
          <p:nvPr/>
        </p:nvSpPr>
        <p:spPr bwMode="auto">
          <a:xfrm>
            <a:off x="6053623" y="3163748"/>
            <a:ext cx="3515889" cy="35159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8" name="AutoShape 4" descr="Giải bài 53 trang 102 - SGK Toán lớp 7 Tập 1 - Giải bài tập SGK Toán 7 -  chuabaitap.co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AutoShape 8" descr="Giải bài 53 trang 102 - SGK Toán lớp 7 Tập 1 - Giải bài tập SGK Toán 7 -  chuabaitap.com"/>
          <p:cNvSpPr>
            <a:spLocks noChangeAspect="1" noChangeArrowheads="1"/>
          </p:cNvSpPr>
          <p:nvPr/>
        </p:nvSpPr>
        <p:spPr bwMode="auto">
          <a:xfrm>
            <a:off x="155575" y="-1467625"/>
            <a:ext cx="1627958" cy="162796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AutoShape 12" descr="Giải bài 51,52,53 trang 101,102 SGK Toán 7 tập 1: Luyện tập Định lí"/>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6"/>
          <a:stretch>
            <a:fillRect/>
          </a:stretch>
        </p:blipFill>
        <p:spPr>
          <a:xfrm>
            <a:off x="4550607" y="1724486"/>
            <a:ext cx="7353685" cy="4544670"/>
          </a:xfrm>
          <a:prstGeom prst="rect">
            <a:avLst/>
          </a:prstGeom>
        </p:spPr>
      </p:pic>
      <p:sp>
        <p:nvSpPr>
          <p:cNvPr id="6" name="TextBox 5"/>
          <p:cNvSpPr txBox="1"/>
          <p:nvPr/>
        </p:nvSpPr>
        <p:spPr>
          <a:xfrm>
            <a:off x="4204994" y="1289917"/>
            <a:ext cx="3413114" cy="523220"/>
          </a:xfrm>
          <a:prstGeom prst="rect">
            <a:avLst/>
          </a:prstGeom>
          <a:noFill/>
        </p:spPr>
        <p:txBody>
          <a:bodyPr wrap="none" rtlCol="0">
            <a:spAutoFit/>
          </a:bodyPr>
          <a:lstStyle/>
          <a:p>
            <a:r>
              <a:rPr lang="vi-VN" sz="2800" dirty="0"/>
              <a:t>c) Điền vào chỗ trống:</a:t>
            </a:r>
            <a:endParaRPr lang="en-US" sz="2800" dirty="0"/>
          </a:p>
        </p:txBody>
      </p:sp>
      <p:sp>
        <p:nvSpPr>
          <p:cNvPr id="35" name="TextBox 34"/>
          <p:cNvSpPr txBox="1"/>
          <p:nvPr/>
        </p:nvSpPr>
        <p:spPr>
          <a:xfrm>
            <a:off x="8504903" y="1871042"/>
            <a:ext cx="2569614" cy="430887"/>
          </a:xfrm>
          <a:prstGeom prst="rect">
            <a:avLst/>
          </a:prstGeom>
          <a:solidFill>
            <a:schemeClr val="bg1"/>
          </a:solidFill>
        </p:spPr>
        <p:txBody>
          <a:bodyPr wrap="none" lIns="0" tIns="0" rIns="0" bIns="0" rtlCol="0">
            <a:spAutoFit/>
          </a:bodyPr>
          <a:lstStyle/>
          <a:p>
            <a:r>
              <a:rPr lang="vi-VN" sz="2800" dirty="0">
                <a:solidFill>
                  <a:srgbClr val="FF0000"/>
                </a:solidFill>
                <a:latin typeface="+mj-lt"/>
              </a:rPr>
              <a:t>là hai góc kề bù</a:t>
            </a:r>
            <a:r>
              <a:rPr lang="vi-VN" sz="2800" dirty="0">
                <a:latin typeface="+mj-lt"/>
              </a:rPr>
              <a:t>)</a:t>
            </a:r>
            <a:r>
              <a:rPr lang="vi-VN" sz="2800" dirty="0">
                <a:solidFill>
                  <a:srgbClr val="FF0000"/>
                </a:solidFill>
                <a:latin typeface="+mj-lt"/>
              </a:rPr>
              <a:t>  </a:t>
            </a:r>
            <a:endParaRPr lang="en-US" sz="2800" dirty="0">
              <a:solidFill>
                <a:srgbClr val="FF0000"/>
              </a:solidFill>
              <a:latin typeface="+mj-lt"/>
            </a:endParaRPr>
          </a:p>
        </p:txBody>
      </p:sp>
      <p:sp>
        <p:nvSpPr>
          <p:cNvPr id="3" name="TextBox 2"/>
          <p:cNvSpPr txBox="1"/>
          <p:nvPr/>
        </p:nvSpPr>
        <p:spPr>
          <a:xfrm>
            <a:off x="11662078" y="2464378"/>
            <a:ext cx="484428" cy="523220"/>
          </a:xfrm>
          <a:prstGeom prst="rect">
            <a:avLst/>
          </a:prstGeom>
          <a:solidFill>
            <a:schemeClr val="bg1"/>
          </a:solidFill>
        </p:spPr>
        <p:txBody>
          <a:bodyPr wrap="none" rtlCol="0">
            <a:spAutoFit/>
          </a:bodyPr>
          <a:lstStyle/>
          <a:p>
            <a:r>
              <a:rPr lang="vi-VN" sz="2800" dirty="0">
                <a:solidFill>
                  <a:srgbClr val="FF0000"/>
                </a:solidFill>
              </a:rPr>
              <a:t>1</a:t>
            </a:r>
            <a:r>
              <a:rPr lang="vi-VN" sz="2800" dirty="0"/>
              <a:t>)</a:t>
            </a:r>
            <a:endParaRPr lang="en-US" sz="2800" dirty="0"/>
          </a:p>
        </p:txBody>
      </p:sp>
      <p:sp>
        <p:nvSpPr>
          <p:cNvPr id="39" name="TextBox 38"/>
          <p:cNvSpPr txBox="1"/>
          <p:nvPr/>
        </p:nvSpPr>
        <p:spPr>
          <a:xfrm>
            <a:off x="9569512" y="3114131"/>
            <a:ext cx="484428" cy="523220"/>
          </a:xfrm>
          <a:prstGeom prst="rect">
            <a:avLst/>
          </a:prstGeom>
          <a:solidFill>
            <a:schemeClr val="bg1"/>
          </a:solidFill>
        </p:spPr>
        <p:txBody>
          <a:bodyPr wrap="none" rtlCol="0">
            <a:spAutoFit/>
          </a:bodyPr>
          <a:lstStyle/>
          <a:p>
            <a:r>
              <a:rPr lang="vi-VN" sz="2800" dirty="0">
                <a:solidFill>
                  <a:srgbClr val="FF0000"/>
                </a:solidFill>
              </a:rPr>
              <a:t>2</a:t>
            </a:r>
            <a:r>
              <a:rPr lang="vi-VN" sz="2800" dirty="0"/>
              <a:t>)</a:t>
            </a:r>
            <a:endParaRPr lang="en-US" sz="2800" dirty="0"/>
          </a:p>
        </p:txBody>
      </p:sp>
      <p:sp>
        <p:nvSpPr>
          <p:cNvPr id="41" name="TextBox 40"/>
          <p:cNvSpPr txBox="1"/>
          <p:nvPr/>
        </p:nvSpPr>
        <p:spPr>
          <a:xfrm>
            <a:off x="8526919" y="3789923"/>
            <a:ext cx="2968761" cy="430887"/>
          </a:xfrm>
          <a:prstGeom prst="rect">
            <a:avLst/>
          </a:prstGeom>
          <a:solidFill>
            <a:schemeClr val="bg1"/>
          </a:solidFill>
        </p:spPr>
        <p:txBody>
          <a:bodyPr wrap="none" lIns="0" tIns="0" rIns="0" bIns="0" rtlCol="0">
            <a:spAutoFit/>
          </a:bodyPr>
          <a:lstStyle/>
          <a:p>
            <a:r>
              <a:rPr lang="vi-VN" sz="2800" dirty="0">
                <a:solidFill>
                  <a:srgbClr val="FF0000"/>
                </a:solidFill>
                <a:latin typeface="+mj-lt"/>
              </a:rPr>
              <a:t>là hai góc đối đỉnh</a:t>
            </a:r>
            <a:r>
              <a:rPr lang="vi-VN" sz="2800" dirty="0">
                <a:latin typeface="+mj-lt"/>
              </a:rPr>
              <a:t>)</a:t>
            </a:r>
            <a:r>
              <a:rPr lang="vi-VN" sz="2800" dirty="0">
                <a:solidFill>
                  <a:srgbClr val="FF0000"/>
                </a:solidFill>
                <a:latin typeface="+mj-lt"/>
              </a:rPr>
              <a:t>  </a:t>
            </a:r>
            <a:endParaRPr lang="en-US" sz="2800" dirty="0">
              <a:solidFill>
                <a:srgbClr val="FF0000"/>
              </a:solidFill>
              <a:latin typeface="+mj-lt"/>
            </a:endParaRPr>
          </a:p>
        </p:txBody>
      </p:sp>
      <p:sp>
        <p:nvSpPr>
          <p:cNvPr id="43" name="TextBox 42"/>
          <p:cNvSpPr txBox="1"/>
          <p:nvPr/>
        </p:nvSpPr>
        <p:spPr>
          <a:xfrm>
            <a:off x="9575096" y="4401822"/>
            <a:ext cx="2160848" cy="430887"/>
          </a:xfrm>
          <a:prstGeom prst="rect">
            <a:avLst/>
          </a:prstGeom>
          <a:solidFill>
            <a:schemeClr val="bg1"/>
          </a:solidFill>
        </p:spPr>
        <p:txBody>
          <a:bodyPr wrap="none" lIns="0" tIns="0" rIns="0" bIns="0" rtlCol="0">
            <a:spAutoFit/>
          </a:bodyPr>
          <a:lstStyle/>
          <a:p>
            <a:r>
              <a:rPr lang="vi-VN" sz="2800" dirty="0">
                <a:solidFill>
                  <a:srgbClr val="FF0000"/>
                </a:solidFill>
                <a:latin typeface="+mj-lt"/>
              </a:rPr>
              <a:t>4 và giả thiết</a:t>
            </a:r>
            <a:r>
              <a:rPr lang="vi-VN" sz="2800" dirty="0">
                <a:latin typeface="+mj-lt"/>
              </a:rPr>
              <a:t>)</a:t>
            </a:r>
            <a:r>
              <a:rPr lang="vi-VN" sz="2800" dirty="0">
                <a:solidFill>
                  <a:srgbClr val="FF0000"/>
                </a:solidFill>
                <a:latin typeface="+mj-lt"/>
              </a:rPr>
              <a:t>  </a:t>
            </a:r>
            <a:endParaRPr lang="en-US" sz="2800" dirty="0">
              <a:solidFill>
                <a:srgbClr val="FF0000"/>
              </a:solidFill>
              <a:latin typeface="+mj-lt"/>
            </a:endParaRPr>
          </a:p>
        </p:txBody>
      </p:sp>
      <p:sp>
        <p:nvSpPr>
          <p:cNvPr id="44" name="TextBox 43"/>
          <p:cNvSpPr txBox="1"/>
          <p:nvPr/>
        </p:nvSpPr>
        <p:spPr>
          <a:xfrm>
            <a:off x="8501191" y="5055639"/>
            <a:ext cx="2968761" cy="430887"/>
          </a:xfrm>
          <a:prstGeom prst="rect">
            <a:avLst/>
          </a:prstGeom>
          <a:solidFill>
            <a:schemeClr val="bg1"/>
          </a:solidFill>
        </p:spPr>
        <p:txBody>
          <a:bodyPr wrap="none" lIns="0" tIns="0" rIns="0" bIns="0" rtlCol="0">
            <a:spAutoFit/>
          </a:bodyPr>
          <a:lstStyle/>
          <a:p>
            <a:r>
              <a:rPr lang="vi-VN" sz="2800" dirty="0">
                <a:solidFill>
                  <a:srgbClr val="FF0000"/>
                </a:solidFill>
                <a:latin typeface="+mj-lt"/>
              </a:rPr>
              <a:t>là hai góc đối đỉnh</a:t>
            </a:r>
            <a:r>
              <a:rPr lang="vi-VN" sz="2800" dirty="0">
                <a:latin typeface="+mj-lt"/>
              </a:rPr>
              <a:t>)</a:t>
            </a:r>
            <a:r>
              <a:rPr lang="vi-VN" sz="2800" dirty="0">
                <a:solidFill>
                  <a:srgbClr val="FF0000"/>
                </a:solidFill>
                <a:latin typeface="+mj-lt"/>
              </a:rPr>
              <a:t>  </a:t>
            </a:r>
            <a:endParaRPr lang="en-US" sz="2800" dirty="0">
              <a:solidFill>
                <a:srgbClr val="FF0000"/>
              </a:solidFill>
              <a:latin typeface="+mj-lt"/>
            </a:endParaRPr>
          </a:p>
        </p:txBody>
      </p:sp>
      <p:sp>
        <p:nvSpPr>
          <p:cNvPr id="45" name="TextBox 44"/>
          <p:cNvSpPr txBox="1"/>
          <p:nvPr/>
        </p:nvSpPr>
        <p:spPr>
          <a:xfrm>
            <a:off x="9613240" y="5715193"/>
            <a:ext cx="1176604" cy="430887"/>
          </a:xfrm>
          <a:prstGeom prst="rect">
            <a:avLst/>
          </a:prstGeom>
          <a:solidFill>
            <a:schemeClr val="bg1"/>
          </a:solidFill>
        </p:spPr>
        <p:txBody>
          <a:bodyPr wrap="none" lIns="0" tIns="0" rIns="0" bIns="0" rtlCol="0">
            <a:spAutoFit/>
          </a:bodyPr>
          <a:lstStyle/>
          <a:p>
            <a:r>
              <a:rPr lang="vi-VN" sz="2800" dirty="0">
                <a:solidFill>
                  <a:srgbClr val="FF0000"/>
                </a:solidFill>
                <a:latin typeface="+mj-lt"/>
              </a:rPr>
              <a:t>6 và 3</a:t>
            </a:r>
            <a:r>
              <a:rPr lang="vi-VN" sz="2800" dirty="0">
                <a:latin typeface="+mj-lt"/>
              </a:rPr>
              <a:t>)</a:t>
            </a:r>
            <a:r>
              <a:rPr lang="vi-VN" sz="2800" dirty="0">
                <a:solidFill>
                  <a:srgbClr val="FF0000"/>
                </a:solidFill>
                <a:latin typeface="+mj-lt"/>
              </a:rPr>
              <a:t>  </a:t>
            </a:r>
            <a:endParaRPr lang="en-US" sz="2800" dirty="0">
              <a:solidFill>
                <a:srgbClr val="FF0000"/>
              </a:solidFill>
              <a:latin typeface="+mj-lt"/>
            </a:endParaRPr>
          </a:p>
        </p:txBody>
      </p:sp>
    </p:spTree>
    <p:extLst>
      <p:ext uri="{BB962C8B-B14F-4D97-AF65-F5344CB8AC3E}">
        <p14:creationId xmlns:p14="http://schemas.microsoft.com/office/powerpoint/2010/main" val="77039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fade">
                                      <p:cBhvr>
                                        <p:cTn id="20" dur="500"/>
                                        <p:tgtEl>
                                          <p:spTgt spid="2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500"/>
                                        <p:tgtEl>
                                          <p:spTgt spid="26"/>
                                        </p:tgtEl>
                                      </p:cBhvr>
                                    </p:animEffect>
                                  </p:childTnLst>
                                </p:cTn>
                              </p:par>
                              <p:par>
                                <p:cTn id="24" presetID="10" presetClass="entr" presetSubtype="0"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par>
                                <p:cTn id="27" presetID="10" presetClass="entr" presetSubtype="0"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fade">
                                      <p:cBhvr>
                                        <p:cTn id="29" dur="500"/>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fade">
                                      <p:cBhvr>
                                        <p:cTn id="34" dur="500"/>
                                        <p:tgtEl>
                                          <p:spTgt spid="27"/>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fade">
                                      <p:cBhvr>
                                        <p:cTn id="39" dur="500"/>
                                        <p:tgtEl>
                                          <p:spTgt spid="2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fade">
                                      <p:cBhvr>
                                        <p:cTn id="44" dur="500"/>
                                        <p:tgtEl>
                                          <p:spTgt spid="30"/>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fade">
                                      <p:cBhvr>
                                        <p:cTn id="52" dur="500"/>
                                        <p:tgtEl>
                                          <p:spTgt spid="2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fade">
                                      <p:cBhvr>
                                        <p:cTn id="57" dur="500"/>
                                        <p:tgtEl>
                                          <p:spTgt spid="32"/>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fade">
                                      <p:cBhvr>
                                        <p:cTn id="60" dur="500"/>
                                        <p:tgtEl>
                                          <p:spTgt spid="33"/>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fade">
                                      <p:cBhvr>
                                        <p:cTn id="63" dur="500"/>
                                        <p:tgtEl>
                                          <p:spTgt spid="34"/>
                                        </p:tgtEl>
                                      </p:cBhvr>
                                    </p:animEffect>
                                  </p:childTnLst>
                                </p:cTn>
                              </p:par>
                            </p:childTnLst>
                          </p:cTn>
                        </p:par>
                      </p:childTnLst>
                    </p:cTn>
                  </p:par>
                  <p:par>
                    <p:cTn id="64" fill="hold">
                      <p:stCondLst>
                        <p:cond delay="indefinite"/>
                      </p:stCondLst>
                      <p:childTnLst>
                        <p:par>
                          <p:cTn id="65" fill="hold">
                            <p:stCondLst>
                              <p:cond delay="0"/>
                            </p:stCondLst>
                            <p:childTnLst>
                              <p:par>
                                <p:cTn id="66" presetID="14" presetClass="exit" presetSubtype="10" fill="hold" grpId="1" nodeType="clickEffect">
                                  <p:stCondLst>
                                    <p:cond delay="0"/>
                                  </p:stCondLst>
                                  <p:childTnLst>
                                    <p:animEffect transition="out" filter="randombar(horizontal)">
                                      <p:cBhvr>
                                        <p:cTn id="67" dur="500"/>
                                        <p:tgtEl>
                                          <p:spTgt spid="27"/>
                                        </p:tgtEl>
                                      </p:cBhvr>
                                    </p:animEffect>
                                    <p:set>
                                      <p:cBhvr>
                                        <p:cTn id="68" dur="1" fill="hold">
                                          <p:stCondLst>
                                            <p:cond delay="499"/>
                                          </p:stCondLst>
                                        </p:cTn>
                                        <p:tgtEl>
                                          <p:spTgt spid="27"/>
                                        </p:tgtEl>
                                        <p:attrNameLst>
                                          <p:attrName>style.visibility</p:attrName>
                                        </p:attrNameLst>
                                      </p:cBhvr>
                                      <p:to>
                                        <p:strVal val="hidden"/>
                                      </p:to>
                                    </p:set>
                                  </p:childTnLst>
                                </p:cTn>
                              </p:par>
                              <p:par>
                                <p:cTn id="69" presetID="14" presetClass="exit" presetSubtype="10" fill="hold" grpId="1" nodeType="withEffect">
                                  <p:stCondLst>
                                    <p:cond delay="0"/>
                                  </p:stCondLst>
                                  <p:childTnLst>
                                    <p:animEffect transition="out" filter="randombar(horizontal)">
                                      <p:cBhvr>
                                        <p:cTn id="70" dur="500"/>
                                        <p:tgtEl>
                                          <p:spTgt spid="28"/>
                                        </p:tgtEl>
                                      </p:cBhvr>
                                    </p:animEffect>
                                    <p:set>
                                      <p:cBhvr>
                                        <p:cTn id="71" dur="1" fill="hold">
                                          <p:stCondLst>
                                            <p:cond delay="499"/>
                                          </p:stCondLst>
                                        </p:cTn>
                                        <p:tgtEl>
                                          <p:spTgt spid="28"/>
                                        </p:tgtEl>
                                        <p:attrNameLst>
                                          <p:attrName>style.visibility</p:attrName>
                                        </p:attrNameLst>
                                      </p:cBhvr>
                                      <p:to>
                                        <p:strVal val="hidden"/>
                                      </p:to>
                                    </p:set>
                                  </p:childTnLst>
                                </p:cTn>
                              </p:par>
                              <p:par>
                                <p:cTn id="72" presetID="14" presetClass="exit" presetSubtype="10" fill="hold" grpId="1" nodeType="withEffect">
                                  <p:stCondLst>
                                    <p:cond delay="0"/>
                                  </p:stCondLst>
                                  <p:childTnLst>
                                    <p:animEffect transition="out" filter="randombar(horizontal)">
                                      <p:cBhvr>
                                        <p:cTn id="73" dur="500"/>
                                        <p:tgtEl>
                                          <p:spTgt spid="29"/>
                                        </p:tgtEl>
                                      </p:cBhvr>
                                    </p:animEffect>
                                    <p:set>
                                      <p:cBhvr>
                                        <p:cTn id="74" dur="1" fill="hold">
                                          <p:stCondLst>
                                            <p:cond delay="499"/>
                                          </p:stCondLst>
                                        </p:cTn>
                                        <p:tgtEl>
                                          <p:spTgt spid="29"/>
                                        </p:tgtEl>
                                        <p:attrNameLst>
                                          <p:attrName>style.visibility</p:attrName>
                                        </p:attrNameLst>
                                      </p:cBhvr>
                                      <p:to>
                                        <p:strVal val="hidden"/>
                                      </p:to>
                                    </p:set>
                                  </p:childTnLst>
                                </p:cTn>
                              </p:par>
                              <p:par>
                                <p:cTn id="75" presetID="14" presetClass="exit" presetSubtype="10" fill="hold" grpId="0" nodeType="withEffect">
                                  <p:stCondLst>
                                    <p:cond delay="0"/>
                                  </p:stCondLst>
                                  <p:childTnLst>
                                    <p:animEffect transition="out" filter="randombar(horizontal)">
                                      <p:cBhvr>
                                        <p:cTn id="76" dur="500"/>
                                        <p:tgtEl>
                                          <p:spTgt spid="2"/>
                                        </p:tgtEl>
                                      </p:cBhvr>
                                    </p:animEffect>
                                    <p:set>
                                      <p:cBhvr>
                                        <p:cTn id="77" dur="1" fill="hold">
                                          <p:stCondLst>
                                            <p:cond delay="499"/>
                                          </p:stCondLst>
                                        </p:cTn>
                                        <p:tgtEl>
                                          <p:spTgt spid="2"/>
                                        </p:tgtEl>
                                        <p:attrNameLst>
                                          <p:attrName>style.visibility</p:attrName>
                                        </p:attrNameLst>
                                      </p:cBhvr>
                                      <p:to>
                                        <p:strVal val="hidden"/>
                                      </p:to>
                                    </p:set>
                                  </p:childTnLst>
                                </p:cTn>
                              </p:par>
                              <p:par>
                                <p:cTn id="78" presetID="10" presetClass="entr" presetSubtype="0" fill="hold" grpId="0" nodeType="withEffect">
                                  <p:stCondLst>
                                    <p:cond delay="0"/>
                                  </p:stCondLst>
                                  <p:childTnLst>
                                    <p:set>
                                      <p:cBhvr>
                                        <p:cTn id="79" dur="1" fill="hold">
                                          <p:stCondLst>
                                            <p:cond delay="0"/>
                                          </p:stCondLst>
                                        </p:cTn>
                                        <p:tgtEl>
                                          <p:spTgt spid="6"/>
                                        </p:tgtEl>
                                        <p:attrNameLst>
                                          <p:attrName>style.visibility</p:attrName>
                                        </p:attrNameLst>
                                      </p:cBhvr>
                                      <p:to>
                                        <p:strVal val="visible"/>
                                      </p:to>
                                    </p:set>
                                    <p:animEffect transition="in" filter="fade">
                                      <p:cBhvr>
                                        <p:cTn id="80" dur="500"/>
                                        <p:tgtEl>
                                          <p:spTgt spid="6"/>
                                        </p:tgtEl>
                                      </p:cBhvr>
                                    </p:animEffect>
                                  </p:childTnLst>
                                </p:cTn>
                              </p:par>
                            </p:childTnLst>
                          </p:cTn>
                        </p:par>
                        <p:par>
                          <p:cTn id="81" fill="hold">
                            <p:stCondLst>
                              <p:cond delay="500"/>
                            </p:stCondLst>
                            <p:childTnLst>
                              <p:par>
                                <p:cTn id="82" presetID="10" presetClass="entr" presetSubtype="0" fill="hold" nodeType="afterEffect">
                                  <p:stCondLst>
                                    <p:cond delay="0"/>
                                  </p:stCondLst>
                                  <p:childTnLst>
                                    <p:set>
                                      <p:cBhvr>
                                        <p:cTn id="83" dur="1" fill="hold">
                                          <p:stCondLst>
                                            <p:cond delay="0"/>
                                          </p:stCondLst>
                                        </p:cTn>
                                        <p:tgtEl>
                                          <p:spTgt spid="4"/>
                                        </p:tgtEl>
                                        <p:attrNameLst>
                                          <p:attrName>style.visibility</p:attrName>
                                        </p:attrNameLst>
                                      </p:cBhvr>
                                      <p:to>
                                        <p:strVal val="visible"/>
                                      </p:to>
                                    </p:set>
                                    <p:animEffect transition="in" filter="fade">
                                      <p:cBhvr>
                                        <p:cTn id="84" dur="500"/>
                                        <p:tgtEl>
                                          <p:spTgt spid="4"/>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35"/>
                                        </p:tgtEl>
                                        <p:attrNameLst>
                                          <p:attrName>style.visibility</p:attrName>
                                        </p:attrNameLst>
                                      </p:cBhvr>
                                      <p:to>
                                        <p:strVal val="visible"/>
                                      </p:to>
                                    </p:set>
                                    <p:animEffect transition="in" filter="fade">
                                      <p:cBhvr>
                                        <p:cTn id="89" dur="500"/>
                                        <p:tgtEl>
                                          <p:spTgt spid="35"/>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3"/>
                                        </p:tgtEl>
                                        <p:attrNameLst>
                                          <p:attrName>style.visibility</p:attrName>
                                        </p:attrNameLst>
                                      </p:cBhvr>
                                      <p:to>
                                        <p:strVal val="visible"/>
                                      </p:to>
                                    </p:set>
                                    <p:animEffect transition="in" filter="fade">
                                      <p:cBhvr>
                                        <p:cTn id="94" dur="500"/>
                                        <p:tgtEl>
                                          <p:spTgt spid="3"/>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fade">
                                      <p:cBhvr>
                                        <p:cTn id="99" dur="500"/>
                                        <p:tgtEl>
                                          <p:spTgt spid="39"/>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41"/>
                                        </p:tgtEl>
                                        <p:attrNameLst>
                                          <p:attrName>style.visibility</p:attrName>
                                        </p:attrNameLst>
                                      </p:cBhvr>
                                      <p:to>
                                        <p:strVal val="visible"/>
                                      </p:to>
                                    </p:set>
                                    <p:animEffect transition="in" filter="fade">
                                      <p:cBhvr>
                                        <p:cTn id="104" dur="500"/>
                                        <p:tgtEl>
                                          <p:spTgt spid="41"/>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43"/>
                                        </p:tgtEl>
                                        <p:attrNameLst>
                                          <p:attrName>style.visibility</p:attrName>
                                        </p:attrNameLst>
                                      </p:cBhvr>
                                      <p:to>
                                        <p:strVal val="visible"/>
                                      </p:to>
                                    </p:set>
                                    <p:animEffect transition="in" filter="fade">
                                      <p:cBhvr>
                                        <p:cTn id="109" dur="500"/>
                                        <p:tgtEl>
                                          <p:spTgt spid="43"/>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44"/>
                                        </p:tgtEl>
                                        <p:attrNameLst>
                                          <p:attrName>style.visibility</p:attrName>
                                        </p:attrNameLst>
                                      </p:cBhvr>
                                      <p:to>
                                        <p:strVal val="visible"/>
                                      </p:to>
                                    </p:set>
                                    <p:animEffect transition="in" filter="fade">
                                      <p:cBhvr>
                                        <p:cTn id="114" dur="500"/>
                                        <p:tgtEl>
                                          <p:spTgt spid="44"/>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45"/>
                                        </p:tgtEl>
                                        <p:attrNameLst>
                                          <p:attrName>style.visibility</p:attrName>
                                        </p:attrNameLst>
                                      </p:cBhvr>
                                      <p:to>
                                        <p:strVal val="visible"/>
                                      </p:to>
                                    </p:set>
                                    <p:animEffect transition="in" filter="fade">
                                      <p:cBhvr>
                                        <p:cTn id="11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25" grpId="0"/>
      <p:bldP spid="26" grpId="0"/>
      <p:bldP spid="27" grpId="0" animBg="1"/>
      <p:bldP spid="27" grpId="1" animBg="1"/>
      <p:bldP spid="28" grpId="0" animBg="1"/>
      <p:bldP spid="28" grpId="1" animBg="1"/>
      <p:bldP spid="29" grpId="0" animBg="1"/>
      <p:bldP spid="29" grpId="1" animBg="1"/>
      <p:bldP spid="30" grpId="0"/>
      <p:bldP spid="31" grpId="0"/>
      <p:bldP spid="32" grpId="0"/>
      <p:bldP spid="33" grpId="0"/>
      <p:bldP spid="34" grpId="0"/>
      <p:bldP spid="36" grpId="0"/>
      <p:bldP spid="6" grpId="0"/>
      <p:bldP spid="35" grpId="0" animBg="1"/>
      <p:bldP spid="3" grpId="0" animBg="1"/>
      <p:bldP spid="39" grpId="0" animBg="1"/>
      <p:bldP spid="41" grpId="0" animBg="1"/>
      <p:bldP spid="43" grpId="0" animBg="1"/>
      <p:bldP spid="44" grpId="0" animBg="1"/>
      <p:bldP spid="4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456614" y="1687532"/>
            <a:ext cx="5812810" cy="523220"/>
          </a:xfrm>
          <a:prstGeom prst="rect">
            <a:avLst/>
          </a:prstGeom>
          <a:noFill/>
        </p:spPr>
        <p:txBody>
          <a:bodyPr wrap="none" rtlCol="0">
            <a:spAutoFit/>
          </a:bodyPr>
          <a:lstStyle/>
          <a:p>
            <a:r>
              <a:rPr lang="vi-VN" sz="2800" i="1" u="sng" dirty="0">
                <a:solidFill>
                  <a:prstClr val="black"/>
                </a:solidFill>
                <a:latin typeface="Times New Roman" panose="02020603050405020304" pitchFamily="18" charset="0"/>
              </a:rPr>
              <a:t>Gợi ý:</a:t>
            </a:r>
            <a:r>
              <a:rPr lang="vi-VN" sz="2800" dirty="0">
                <a:solidFill>
                  <a:prstClr val="black"/>
                </a:solidFill>
                <a:latin typeface="Times New Roman" panose="02020603050405020304" pitchFamily="18" charset="0"/>
              </a:rPr>
              <a:t> Chú ý thứ tự của bài tập 52, 53. </a:t>
            </a:r>
            <a:endParaRPr lang="en-US" sz="2800" dirty="0">
              <a:solidFill>
                <a:prstClr val="black"/>
              </a:solidFill>
              <a:latin typeface="Calibri Light" panose="020F0302020204030204"/>
            </a:endParaRPr>
          </a:p>
        </p:txBody>
      </p:sp>
      <p:sp>
        <p:nvSpPr>
          <p:cNvPr id="4" name="TextBox 3"/>
          <p:cNvSpPr txBox="1"/>
          <p:nvPr/>
        </p:nvSpPr>
        <p:spPr>
          <a:xfrm>
            <a:off x="2217135" y="847725"/>
            <a:ext cx="6402990" cy="954107"/>
          </a:xfrm>
          <a:prstGeom prst="rect">
            <a:avLst/>
          </a:prstGeom>
          <a:noFill/>
        </p:spPr>
        <p:txBody>
          <a:bodyPr wrap="square" rtlCol="0">
            <a:spAutoFit/>
          </a:bodyPr>
          <a:lstStyle/>
          <a:p>
            <a:r>
              <a:rPr lang="vi-VN" sz="2800" dirty="0">
                <a:solidFill>
                  <a:srgbClr val="0000FF"/>
                </a:solidFill>
                <a:latin typeface="Times New Roman" panose="02020603050405020304" pitchFamily="18" charset="0"/>
              </a:rPr>
              <a:t>Câu hỏi: Để trình bày một bài toán chứng minh, ta cần thực hiện thứ tự các bước nào?</a:t>
            </a:r>
            <a:endParaRPr lang="en-US" sz="2800" dirty="0">
              <a:solidFill>
                <a:srgbClr val="0000FF"/>
              </a:solidFill>
              <a:latin typeface="Calibri Light" panose="020F0302020204030204"/>
            </a:endParaRPr>
          </a:p>
        </p:txBody>
      </p:sp>
      <p:sp>
        <p:nvSpPr>
          <p:cNvPr id="6" name="Rectangle 5"/>
          <p:cNvSpPr/>
          <p:nvPr/>
        </p:nvSpPr>
        <p:spPr>
          <a:xfrm>
            <a:off x="9086850" y="6334125"/>
            <a:ext cx="3105150" cy="523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prstClr val="white"/>
                </a:solidFill>
              </a:ln>
              <a:solidFill>
                <a:prstClr val="white"/>
              </a:solidFill>
            </a:endParaRPr>
          </a:p>
        </p:txBody>
      </p:sp>
    </p:spTree>
    <p:extLst>
      <p:ext uri="{BB962C8B-B14F-4D97-AF65-F5344CB8AC3E}">
        <p14:creationId xmlns:p14="http://schemas.microsoft.com/office/powerpoint/2010/main" val="3921603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2910575" y="3657600"/>
            <a:ext cx="1295400" cy="808904"/>
          </a:xfrm>
          <a:prstGeom prst="rect">
            <a:avLst/>
          </a:prstGeom>
          <a:gradFill flip="none" rotWithShape="1">
            <a:gsLst>
              <a:gs pos="0">
                <a:schemeClr val="bg1">
                  <a:lumMod val="85000"/>
                </a:schemeClr>
              </a:gs>
              <a:gs pos="100000">
                <a:schemeClr val="bg1"/>
              </a:gs>
            </a:gsLst>
            <a:lin ang="5400000" scaled="1"/>
            <a:tileRect/>
          </a:gra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solidFill>
                <a:prstClr val="white"/>
              </a:solidFill>
              <a:latin typeface="Times New Roman" pitchFamily="18" charset="0"/>
              <a:cs typeface="Times New Roman" pitchFamily="18" charset="0"/>
            </a:endParaRPr>
          </a:p>
        </p:txBody>
      </p:sp>
      <p:sp>
        <p:nvSpPr>
          <p:cNvPr id="92" name="Rectangle 91"/>
          <p:cNvSpPr/>
          <p:nvPr/>
        </p:nvSpPr>
        <p:spPr>
          <a:xfrm>
            <a:off x="4698317" y="3640667"/>
            <a:ext cx="1295400" cy="825399"/>
          </a:xfrm>
          <a:prstGeom prst="rect">
            <a:avLst/>
          </a:prstGeom>
          <a:gradFill flip="none" rotWithShape="1">
            <a:gsLst>
              <a:gs pos="0">
                <a:schemeClr val="bg1">
                  <a:lumMod val="85000"/>
                </a:schemeClr>
              </a:gs>
              <a:gs pos="100000">
                <a:schemeClr val="bg1"/>
              </a:gs>
            </a:gsLst>
            <a:lin ang="5400000" scaled="1"/>
            <a:tileRect/>
          </a:gra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solidFill>
                <a:prstClr val="white"/>
              </a:solidFill>
              <a:latin typeface="Times New Roman" pitchFamily="18" charset="0"/>
              <a:cs typeface="Times New Roman" pitchFamily="18" charset="0"/>
            </a:endParaRPr>
          </a:p>
        </p:txBody>
      </p:sp>
      <p:grpSp>
        <p:nvGrpSpPr>
          <p:cNvPr id="2052" name="Group 97"/>
          <p:cNvGrpSpPr>
            <a:grpSpLocks/>
          </p:cNvGrpSpPr>
          <p:nvPr/>
        </p:nvGrpSpPr>
        <p:grpSpPr bwMode="auto">
          <a:xfrm>
            <a:off x="7540626" y="2192339"/>
            <a:ext cx="3051175" cy="1989137"/>
            <a:chOff x="5787605" y="3857986"/>
            <a:chExt cx="3051595" cy="2236126"/>
          </a:xfrm>
        </p:grpSpPr>
        <p:sp>
          <p:nvSpPr>
            <p:cNvPr id="60" name="Right Arrow 59"/>
            <p:cNvSpPr/>
            <p:nvPr/>
          </p:nvSpPr>
          <p:spPr>
            <a:xfrm>
              <a:off x="5787605" y="3857986"/>
              <a:ext cx="3051595" cy="2236126"/>
            </a:xfrm>
            <a:prstGeom prst="rightArrow">
              <a:avLst>
                <a:gd name="adj1" fmla="val 50000"/>
                <a:gd name="adj2" fmla="val 49350"/>
              </a:avLst>
            </a:prstGeom>
            <a:gradFill flip="none" rotWithShape="1">
              <a:gsLst>
                <a:gs pos="4000">
                  <a:srgbClr val="B6B6B6"/>
                </a:gs>
                <a:gs pos="31000">
                  <a:schemeClr val="tx1">
                    <a:lumMod val="20000"/>
                    <a:lumOff val="80000"/>
                  </a:schemeClr>
                </a:gs>
                <a:gs pos="86000">
                  <a:schemeClr val="bg1">
                    <a:lumMod val="95000"/>
                    <a:alpha val="0"/>
                  </a:schemeClr>
                </a:gs>
              </a:gsLst>
              <a:lin ang="10800000" scaled="1"/>
              <a:tileRect/>
            </a:gra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solidFill>
                  <a:prstClr val="white"/>
                </a:solidFill>
                <a:latin typeface="Times New Roman" pitchFamily="18" charset="0"/>
                <a:cs typeface="Times New Roman" pitchFamily="18" charset="0"/>
              </a:endParaRPr>
            </a:p>
          </p:txBody>
        </p:sp>
        <p:sp>
          <p:nvSpPr>
            <p:cNvPr id="62" name="Right Arrow 61"/>
            <p:cNvSpPr/>
            <p:nvPr/>
          </p:nvSpPr>
          <p:spPr>
            <a:xfrm>
              <a:off x="5940005" y="4064007"/>
              <a:ext cx="2784076" cy="1839226"/>
            </a:xfrm>
            <a:prstGeom prst="rightArrow">
              <a:avLst>
                <a:gd name="adj1" fmla="val 50000"/>
                <a:gd name="adj2" fmla="val 49111"/>
              </a:avLst>
            </a:prstGeom>
            <a:gradFill flip="none" rotWithShape="1">
              <a:gsLst>
                <a:gs pos="0">
                  <a:schemeClr val="accent3"/>
                </a:gs>
                <a:gs pos="50000">
                  <a:schemeClr val="accent3"/>
                </a:gs>
                <a:gs pos="100000">
                  <a:schemeClr val="bg1">
                    <a:lumMod val="95000"/>
                    <a:alpha val="0"/>
                  </a:schemeClr>
                </a:gs>
              </a:gsLst>
              <a:lin ang="10800000" scaled="1"/>
              <a:tileRect/>
            </a:gra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solidFill>
                  <a:prstClr val="white"/>
                </a:solidFill>
                <a:latin typeface="Times New Roman" pitchFamily="18" charset="0"/>
                <a:cs typeface="Times New Roman" pitchFamily="18" charset="0"/>
              </a:endParaRPr>
            </a:p>
          </p:txBody>
        </p:sp>
      </p:grpSp>
      <p:grpSp>
        <p:nvGrpSpPr>
          <p:cNvPr id="2053" name="Group 98"/>
          <p:cNvGrpSpPr>
            <a:grpSpLocks/>
          </p:cNvGrpSpPr>
          <p:nvPr/>
        </p:nvGrpSpPr>
        <p:grpSpPr bwMode="auto">
          <a:xfrm>
            <a:off x="5775326" y="2170114"/>
            <a:ext cx="3032125" cy="2039937"/>
            <a:chOff x="3946523" y="3827886"/>
            <a:chExt cx="3032176" cy="2292042"/>
          </a:xfrm>
        </p:grpSpPr>
        <p:sp>
          <p:nvSpPr>
            <p:cNvPr id="77" name="Right Arrow 76"/>
            <p:cNvSpPr>
              <a:spLocks noChangeAspect="1"/>
            </p:cNvSpPr>
            <p:nvPr/>
          </p:nvSpPr>
          <p:spPr>
            <a:xfrm>
              <a:off x="3946523" y="3827886"/>
              <a:ext cx="3032176" cy="2292042"/>
            </a:xfrm>
            <a:prstGeom prst="rightArrow">
              <a:avLst>
                <a:gd name="adj1" fmla="val 50000"/>
                <a:gd name="adj2" fmla="val 49350"/>
              </a:avLst>
            </a:prstGeom>
            <a:gradFill flip="none" rotWithShape="1">
              <a:gsLst>
                <a:gs pos="4000">
                  <a:srgbClr val="B6B6B6"/>
                </a:gs>
                <a:gs pos="31000">
                  <a:schemeClr val="tx1">
                    <a:lumMod val="20000"/>
                    <a:lumOff val="80000"/>
                  </a:schemeClr>
                </a:gs>
                <a:gs pos="86000">
                  <a:schemeClr val="bg1">
                    <a:lumMod val="95000"/>
                    <a:alpha val="0"/>
                  </a:schemeClr>
                </a:gs>
              </a:gsLst>
              <a:lin ang="10800000" scaled="1"/>
              <a:tileRect/>
            </a:gra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solidFill>
                  <a:prstClr val="white"/>
                </a:solidFill>
                <a:latin typeface="Times New Roman" pitchFamily="18" charset="0"/>
                <a:cs typeface="Times New Roman" pitchFamily="18" charset="0"/>
              </a:endParaRPr>
            </a:p>
          </p:txBody>
        </p:sp>
        <p:sp>
          <p:nvSpPr>
            <p:cNvPr id="81" name="Right Arrow 80"/>
            <p:cNvSpPr>
              <a:spLocks noChangeAspect="1"/>
            </p:cNvSpPr>
            <p:nvPr/>
          </p:nvSpPr>
          <p:spPr>
            <a:xfrm>
              <a:off x="4035005" y="4070949"/>
              <a:ext cx="2798584" cy="1817580"/>
            </a:xfrm>
            <a:prstGeom prst="rightArrow">
              <a:avLst>
                <a:gd name="adj1" fmla="val 50000"/>
                <a:gd name="adj2" fmla="val 49111"/>
              </a:avLst>
            </a:prstGeom>
            <a:gradFill flip="none" rotWithShape="1">
              <a:gsLst>
                <a:gs pos="0">
                  <a:schemeClr val="accent6"/>
                </a:gs>
                <a:gs pos="50000">
                  <a:schemeClr val="accent6"/>
                </a:gs>
                <a:gs pos="100000">
                  <a:schemeClr val="bg1">
                    <a:lumMod val="95000"/>
                    <a:alpha val="0"/>
                  </a:schemeClr>
                </a:gs>
              </a:gsLst>
              <a:lin ang="10800000" scaled="1"/>
              <a:tileRect/>
            </a:gra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solidFill>
                  <a:prstClr val="white"/>
                </a:solidFill>
                <a:latin typeface="Times New Roman" pitchFamily="18" charset="0"/>
                <a:cs typeface="Times New Roman" pitchFamily="18" charset="0"/>
              </a:endParaRPr>
            </a:p>
          </p:txBody>
        </p:sp>
      </p:grpSp>
      <p:grpSp>
        <p:nvGrpSpPr>
          <p:cNvPr id="2054" name="Group 99"/>
          <p:cNvGrpSpPr>
            <a:grpSpLocks/>
          </p:cNvGrpSpPr>
          <p:nvPr/>
        </p:nvGrpSpPr>
        <p:grpSpPr bwMode="auto">
          <a:xfrm>
            <a:off x="4114800" y="2170113"/>
            <a:ext cx="2884488" cy="2030412"/>
            <a:chOff x="2206205" y="3836691"/>
            <a:chExt cx="2883526" cy="2282127"/>
          </a:xfrm>
        </p:grpSpPr>
        <p:sp>
          <p:nvSpPr>
            <p:cNvPr id="70" name="Right Arrow 69"/>
            <p:cNvSpPr/>
            <p:nvPr/>
          </p:nvSpPr>
          <p:spPr>
            <a:xfrm>
              <a:off x="2206205" y="3836691"/>
              <a:ext cx="2883526" cy="2282127"/>
            </a:xfrm>
            <a:prstGeom prst="rightArrow">
              <a:avLst>
                <a:gd name="adj1" fmla="val 50000"/>
                <a:gd name="adj2" fmla="val 49350"/>
              </a:avLst>
            </a:prstGeom>
            <a:gradFill flip="none" rotWithShape="1">
              <a:gsLst>
                <a:gs pos="4000">
                  <a:srgbClr val="B6B6B6"/>
                </a:gs>
                <a:gs pos="31000">
                  <a:schemeClr val="tx1">
                    <a:lumMod val="20000"/>
                    <a:lumOff val="80000"/>
                  </a:schemeClr>
                </a:gs>
                <a:gs pos="86000">
                  <a:schemeClr val="bg1">
                    <a:lumMod val="95000"/>
                    <a:alpha val="0"/>
                  </a:schemeClr>
                </a:gs>
              </a:gsLst>
              <a:lin ang="10800000" scaled="1"/>
              <a:tileRect/>
            </a:gra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solidFill>
                  <a:prstClr val="white"/>
                </a:solidFill>
                <a:latin typeface="Times New Roman" pitchFamily="18" charset="0"/>
                <a:cs typeface="Times New Roman" pitchFamily="18" charset="0"/>
              </a:endParaRPr>
            </a:p>
          </p:txBody>
        </p:sp>
        <p:sp>
          <p:nvSpPr>
            <p:cNvPr id="76" name="Right Arrow 75"/>
            <p:cNvSpPr/>
            <p:nvPr/>
          </p:nvSpPr>
          <p:spPr>
            <a:xfrm>
              <a:off x="2206205" y="4065103"/>
              <a:ext cx="2760863" cy="1838873"/>
            </a:xfrm>
            <a:prstGeom prst="rightArrow">
              <a:avLst>
                <a:gd name="adj1" fmla="val 50000"/>
                <a:gd name="adj2" fmla="val 49111"/>
              </a:avLst>
            </a:prstGeom>
            <a:gradFill flip="none" rotWithShape="1">
              <a:gsLst>
                <a:gs pos="0">
                  <a:schemeClr val="tx1">
                    <a:lumMod val="75000"/>
                  </a:schemeClr>
                </a:gs>
                <a:gs pos="50000">
                  <a:schemeClr val="tx1">
                    <a:lumMod val="60000"/>
                    <a:lumOff val="40000"/>
                  </a:schemeClr>
                </a:gs>
                <a:gs pos="100000">
                  <a:schemeClr val="bg1">
                    <a:lumMod val="95000"/>
                    <a:alpha val="0"/>
                  </a:schemeClr>
                </a:gs>
              </a:gsLst>
              <a:lin ang="108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solidFill>
                  <a:prstClr val="white"/>
                </a:solidFill>
                <a:latin typeface="Times New Roman" pitchFamily="18" charset="0"/>
                <a:cs typeface="Times New Roman" pitchFamily="18" charset="0"/>
              </a:endParaRPr>
            </a:p>
          </p:txBody>
        </p:sp>
      </p:grpSp>
      <p:grpSp>
        <p:nvGrpSpPr>
          <p:cNvPr id="2055" name="Group 38"/>
          <p:cNvGrpSpPr>
            <a:grpSpLocks/>
          </p:cNvGrpSpPr>
          <p:nvPr/>
        </p:nvGrpSpPr>
        <p:grpSpPr bwMode="auto">
          <a:xfrm>
            <a:off x="1524000" y="2184400"/>
            <a:ext cx="3697288" cy="2065338"/>
            <a:chOff x="-914400" y="3954240"/>
            <a:chExt cx="4382989" cy="2065560"/>
          </a:xfrm>
        </p:grpSpPr>
        <p:sp>
          <p:nvSpPr>
            <p:cNvPr id="56" name="Right Arrow 55"/>
            <p:cNvSpPr/>
            <p:nvPr/>
          </p:nvSpPr>
          <p:spPr>
            <a:xfrm>
              <a:off x="-914400" y="3954240"/>
              <a:ext cx="4382989" cy="2065560"/>
            </a:xfrm>
            <a:prstGeom prst="rightArrow">
              <a:avLst>
                <a:gd name="adj1" fmla="val 50000"/>
                <a:gd name="adj2" fmla="val 49350"/>
              </a:avLst>
            </a:prstGeom>
            <a:gradFill flip="none" rotWithShape="1">
              <a:gsLst>
                <a:gs pos="4000">
                  <a:schemeClr val="bg1"/>
                </a:gs>
                <a:gs pos="31000">
                  <a:schemeClr val="bg1"/>
                </a:gs>
                <a:gs pos="86000">
                  <a:schemeClr val="bg1">
                    <a:lumMod val="95000"/>
                    <a:alpha val="0"/>
                  </a:schemeClr>
                </a:gs>
              </a:gsLst>
              <a:lin ang="11280000" scaled="0"/>
              <a:tileRect/>
            </a:gra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solidFill>
                  <a:prstClr val="white"/>
                </a:solidFill>
                <a:latin typeface="Times New Roman" pitchFamily="18" charset="0"/>
                <a:cs typeface="Times New Roman" pitchFamily="18" charset="0"/>
              </a:endParaRPr>
            </a:p>
          </p:txBody>
        </p:sp>
        <p:sp>
          <p:nvSpPr>
            <p:cNvPr id="55" name="Right Arrow 54"/>
            <p:cNvSpPr/>
            <p:nvPr/>
          </p:nvSpPr>
          <p:spPr>
            <a:xfrm>
              <a:off x="-358077" y="4171029"/>
              <a:ext cx="3692766" cy="1637288"/>
            </a:xfrm>
            <a:prstGeom prst="rightArrow">
              <a:avLst>
                <a:gd name="adj1" fmla="val 50000"/>
                <a:gd name="adj2" fmla="val 49111"/>
              </a:avLst>
            </a:prstGeom>
            <a:gradFill flip="none" rotWithShape="1">
              <a:gsLst>
                <a:gs pos="0">
                  <a:srgbClr val="0071FA"/>
                </a:gs>
                <a:gs pos="74000">
                  <a:schemeClr val="accent1"/>
                </a:gs>
                <a:gs pos="100000">
                  <a:schemeClr val="accent1">
                    <a:tint val="23500"/>
                    <a:satMod val="160000"/>
                    <a:alpha val="0"/>
                  </a:schemeClr>
                </a:gs>
              </a:gsLst>
              <a:lin ang="108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solidFill>
                  <a:prstClr val="white"/>
                </a:solidFill>
                <a:latin typeface="Times New Roman" pitchFamily="18" charset="0"/>
                <a:cs typeface="Times New Roman" pitchFamily="18" charset="0"/>
              </a:endParaRPr>
            </a:p>
          </p:txBody>
        </p:sp>
      </p:grpSp>
      <p:sp>
        <p:nvSpPr>
          <p:cNvPr id="96" name="Rectangle 95"/>
          <p:cNvSpPr/>
          <p:nvPr/>
        </p:nvSpPr>
        <p:spPr>
          <a:xfrm>
            <a:off x="6504722" y="3642783"/>
            <a:ext cx="1295400" cy="1138777"/>
          </a:xfrm>
          <a:prstGeom prst="rect">
            <a:avLst/>
          </a:prstGeom>
          <a:gradFill flip="none" rotWithShape="1">
            <a:gsLst>
              <a:gs pos="0">
                <a:schemeClr val="bg1">
                  <a:lumMod val="85000"/>
                </a:schemeClr>
              </a:gs>
              <a:gs pos="100000">
                <a:schemeClr val="bg1"/>
              </a:gs>
            </a:gsLst>
            <a:lin ang="5400000" scaled="1"/>
            <a:tileRect/>
          </a:gra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solidFill>
                <a:prstClr val="white"/>
              </a:solidFill>
              <a:latin typeface="Times New Roman" pitchFamily="18" charset="0"/>
              <a:cs typeface="Times New Roman" pitchFamily="18" charset="0"/>
            </a:endParaRPr>
          </a:p>
        </p:txBody>
      </p:sp>
      <p:sp>
        <p:nvSpPr>
          <p:cNvPr id="97" name="Rectangle 96"/>
          <p:cNvSpPr/>
          <p:nvPr/>
        </p:nvSpPr>
        <p:spPr>
          <a:xfrm>
            <a:off x="8313277" y="3649133"/>
            <a:ext cx="1295400" cy="2819400"/>
          </a:xfrm>
          <a:prstGeom prst="rect">
            <a:avLst/>
          </a:prstGeom>
          <a:gradFill flip="none" rotWithShape="1">
            <a:gsLst>
              <a:gs pos="0">
                <a:schemeClr val="bg1">
                  <a:lumMod val="85000"/>
                </a:schemeClr>
              </a:gs>
              <a:gs pos="100000">
                <a:schemeClr val="bg1"/>
              </a:gs>
            </a:gsLst>
            <a:lin ang="5400000" scaled="1"/>
            <a:tileRect/>
          </a:gra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a:solidFill>
                <a:prstClr val="white"/>
              </a:solidFill>
              <a:latin typeface="Times New Roman" pitchFamily="18" charset="0"/>
              <a:cs typeface="Times New Roman" pitchFamily="18" charset="0"/>
            </a:endParaRPr>
          </a:p>
        </p:txBody>
      </p:sp>
      <p:sp>
        <p:nvSpPr>
          <p:cNvPr id="2059" name="Rectangle 22"/>
          <p:cNvSpPr>
            <a:spLocks noChangeArrowheads="1"/>
          </p:cNvSpPr>
          <p:nvPr/>
        </p:nvSpPr>
        <p:spPr bwMode="auto">
          <a:xfrm>
            <a:off x="2919413" y="3810000"/>
            <a:ext cx="1270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vi-VN" sz="2800" dirty="0">
                <a:solidFill>
                  <a:srgbClr val="383838"/>
                </a:solidFill>
                <a:latin typeface="Times New Roman" panose="02020603050405020304" pitchFamily="18" charset="0"/>
                <a:cs typeface="Times New Roman" panose="02020603050405020304" pitchFamily="18" charset="0"/>
              </a:rPr>
              <a:t>Đọc đề</a:t>
            </a:r>
            <a:endParaRPr lang="en-US" sz="2800" dirty="0">
              <a:solidFill>
                <a:srgbClr val="383838"/>
              </a:solidFill>
              <a:latin typeface="Times New Roman" panose="02020603050405020304" pitchFamily="18" charset="0"/>
              <a:cs typeface="Times New Roman" panose="02020603050405020304" pitchFamily="18" charset="0"/>
            </a:endParaRPr>
          </a:p>
        </p:txBody>
      </p:sp>
      <p:sp>
        <p:nvSpPr>
          <p:cNvPr id="2060" name="Rectangle 24"/>
          <p:cNvSpPr>
            <a:spLocks noChangeArrowheads="1"/>
          </p:cNvSpPr>
          <p:nvPr/>
        </p:nvSpPr>
        <p:spPr bwMode="auto">
          <a:xfrm>
            <a:off x="4619889" y="3810000"/>
            <a:ext cx="14319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vi-VN" sz="2800" dirty="0">
                <a:solidFill>
                  <a:srgbClr val="383838"/>
                </a:solidFill>
                <a:latin typeface="Times New Roman" panose="02020603050405020304" pitchFamily="18" charset="0"/>
                <a:cs typeface="Times New Roman" panose="02020603050405020304" pitchFamily="18" charset="0"/>
              </a:rPr>
              <a:t>Vẽ hình</a:t>
            </a:r>
            <a:endParaRPr lang="en-US" sz="2800" dirty="0">
              <a:solidFill>
                <a:srgbClr val="383838"/>
              </a:solidFill>
              <a:latin typeface="Times New Roman" panose="02020603050405020304" pitchFamily="18" charset="0"/>
              <a:cs typeface="Times New Roman" panose="02020603050405020304" pitchFamily="18" charset="0"/>
            </a:endParaRPr>
          </a:p>
        </p:txBody>
      </p:sp>
      <p:sp>
        <p:nvSpPr>
          <p:cNvPr id="2061" name="Rectangle 27"/>
          <p:cNvSpPr>
            <a:spLocks noChangeArrowheads="1"/>
          </p:cNvSpPr>
          <p:nvPr/>
        </p:nvSpPr>
        <p:spPr bwMode="auto">
          <a:xfrm>
            <a:off x="6508749" y="3810000"/>
            <a:ext cx="137985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vi-VN" sz="2800" dirty="0">
                <a:solidFill>
                  <a:srgbClr val="383838"/>
                </a:solidFill>
                <a:latin typeface="Times New Roman" panose="02020603050405020304" pitchFamily="18" charset="0"/>
                <a:cs typeface="Times New Roman" panose="02020603050405020304" pitchFamily="18" charset="0"/>
              </a:rPr>
              <a:t>Ghi</a:t>
            </a:r>
          </a:p>
          <a:p>
            <a:pPr algn="ctr" eaLnBrk="1" fontAlgn="base" hangingPunct="1">
              <a:spcBef>
                <a:spcPct val="0"/>
              </a:spcBef>
              <a:spcAft>
                <a:spcPct val="0"/>
              </a:spcAft>
            </a:pPr>
            <a:r>
              <a:rPr lang="vi-VN" sz="2800" dirty="0">
                <a:solidFill>
                  <a:srgbClr val="383838"/>
                </a:solidFill>
                <a:latin typeface="Times New Roman" panose="02020603050405020304" pitchFamily="18" charset="0"/>
                <a:cs typeface="Times New Roman" panose="02020603050405020304" pitchFamily="18" charset="0"/>
              </a:rPr>
              <a:t>GT, KL</a:t>
            </a:r>
            <a:endParaRPr lang="en-US" sz="2800" dirty="0">
              <a:solidFill>
                <a:srgbClr val="383838"/>
              </a:solidFill>
              <a:latin typeface="Times New Roman" panose="02020603050405020304" pitchFamily="18" charset="0"/>
              <a:cs typeface="Times New Roman" panose="02020603050405020304" pitchFamily="18" charset="0"/>
            </a:endParaRPr>
          </a:p>
        </p:txBody>
      </p:sp>
      <p:sp>
        <p:nvSpPr>
          <p:cNvPr id="2062" name="Rectangle 29"/>
          <p:cNvSpPr>
            <a:spLocks noChangeArrowheads="1"/>
          </p:cNvSpPr>
          <p:nvPr/>
        </p:nvSpPr>
        <p:spPr bwMode="auto">
          <a:xfrm>
            <a:off x="8228859" y="3639080"/>
            <a:ext cx="1395413"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vi-VN" sz="2800" dirty="0">
                <a:solidFill>
                  <a:srgbClr val="383838"/>
                </a:solidFill>
                <a:latin typeface="Times New Roman" panose="02020603050405020304" pitchFamily="18" charset="0"/>
                <a:cs typeface="Times New Roman" panose="02020603050405020304" pitchFamily="18" charset="0"/>
              </a:rPr>
              <a:t>Chứng minh bằng các lập luận (nhớ ghi luận cứ) </a:t>
            </a:r>
            <a:endParaRPr lang="en-US" sz="2800" dirty="0">
              <a:solidFill>
                <a:srgbClr val="383838"/>
              </a:solidFill>
              <a:latin typeface="Times New Roman" panose="02020603050405020304" pitchFamily="18" charset="0"/>
              <a:cs typeface="Times New Roman" panose="02020603050405020304" pitchFamily="18" charset="0"/>
            </a:endParaRPr>
          </a:p>
        </p:txBody>
      </p:sp>
      <p:sp>
        <p:nvSpPr>
          <p:cNvPr id="2063" name="Rectangle 32"/>
          <p:cNvSpPr>
            <a:spLocks noChangeArrowheads="1"/>
          </p:cNvSpPr>
          <p:nvPr/>
        </p:nvSpPr>
        <p:spPr bwMode="auto">
          <a:xfrm>
            <a:off x="2794477" y="2971458"/>
            <a:ext cx="14906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vi-VN" sz="2800" b="1" dirty="0">
                <a:solidFill>
                  <a:prstClr val="white"/>
                </a:solidFill>
                <a:latin typeface="Times New Roman" panose="02020603050405020304" pitchFamily="18" charset="0"/>
                <a:cs typeface="Times New Roman" panose="02020603050405020304" pitchFamily="18" charset="0"/>
              </a:rPr>
              <a:t>Bước 1</a:t>
            </a:r>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2064" name="Rectangle 34"/>
          <p:cNvSpPr>
            <a:spLocks noChangeArrowheads="1"/>
          </p:cNvSpPr>
          <p:nvPr/>
        </p:nvSpPr>
        <p:spPr bwMode="auto">
          <a:xfrm>
            <a:off x="5054127" y="2944841"/>
            <a:ext cx="14938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vi-VN" sz="2800" b="1" dirty="0">
                <a:solidFill>
                  <a:prstClr val="white"/>
                </a:solidFill>
                <a:latin typeface="Times New Roman" panose="02020603050405020304" pitchFamily="18" charset="0"/>
                <a:cs typeface="Times New Roman" panose="02020603050405020304" pitchFamily="18" charset="0"/>
              </a:rPr>
              <a:t>Bước</a:t>
            </a:r>
            <a:r>
              <a:rPr lang="en-US" sz="2800" b="1" dirty="0">
                <a:solidFill>
                  <a:prstClr val="white"/>
                </a:solidFill>
                <a:latin typeface="Times New Roman" panose="02020603050405020304" pitchFamily="18" charset="0"/>
                <a:cs typeface="Times New Roman" panose="02020603050405020304" pitchFamily="18" charset="0"/>
              </a:rPr>
              <a:t> 2</a:t>
            </a:r>
          </a:p>
        </p:txBody>
      </p:sp>
      <p:sp>
        <p:nvSpPr>
          <p:cNvPr id="2065" name="Rectangle 35"/>
          <p:cNvSpPr>
            <a:spLocks noChangeArrowheads="1"/>
          </p:cNvSpPr>
          <p:nvPr/>
        </p:nvSpPr>
        <p:spPr bwMode="auto">
          <a:xfrm>
            <a:off x="6934200" y="2926772"/>
            <a:ext cx="14430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vi-VN" sz="2800" b="1" dirty="0">
                <a:solidFill>
                  <a:prstClr val="white"/>
                </a:solidFill>
                <a:latin typeface="Times New Roman" panose="02020603050405020304" pitchFamily="18" charset="0"/>
                <a:cs typeface="Times New Roman" panose="02020603050405020304" pitchFamily="18" charset="0"/>
              </a:rPr>
              <a:t>Bước</a:t>
            </a:r>
            <a:r>
              <a:rPr lang="en-US" sz="2800" b="1" dirty="0">
                <a:solidFill>
                  <a:prstClr val="white"/>
                </a:solidFill>
                <a:latin typeface="Times New Roman" panose="02020603050405020304" pitchFamily="18" charset="0"/>
                <a:cs typeface="Times New Roman" panose="02020603050405020304" pitchFamily="18" charset="0"/>
              </a:rPr>
              <a:t> 3</a:t>
            </a:r>
          </a:p>
        </p:txBody>
      </p:sp>
      <p:sp>
        <p:nvSpPr>
          <p:cNvPr id="2066" name="Rectangle 36"/>
          <p:cNvSpPr>
            <a:spLocks noChangeArrowheads="1"/>
          </p:cNvSpPr>
          <p:nvPr/>
        </p:nvSpPr>
        <p:spPr bwMode="auto">
          <a:xfrm>
            <a:off x="8763000" y="2926770"/>
            <a:ext cx="1447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vi-VN" sz="2800" b="1" dirty="0">
                <a:solidFill>
                  <a:prstClr val="white"/>
                </a:solidFill>
                <a:latin typeface="Times New Roman" panose="02020603050405020304" pitchFamily="18" charset="0"/>
                <a:cs typeface="Times New Roman" panose="02020603050405020304" pitchFamily="18" charset="0"/>
              </a:rPr>
              <a:t>Bước</a:t>
            </a:r>
            <a:r>
              <a:rPr lang="en-US" sz="2800" b="1" dirty="0">
                <a:solidFill>
                  <a:prstClr val="white"/>
                </a:solidFill>
                <a:latin typeface="Times New Roman" panose="02020603050405020304" pitchFamily="18" charset="0"/>
                <a:cs typeface="Times New Roman" panose="02020603050405020304" pitchFamily="18" charset="0"/>
              </a:rPr>
              <a:t> 4</a:t>
            </a:r>
          </a:p>
        </p:txBody>
      </p:sp>
      <p:sp>
        <p:nvSpPr>
          <p:cNvPr id="28" name="TextBox 27"/>
          <p:cNvSpPr txBox="1"/>
          <p:nvPr/>
        </p:nvSpPr>
        <p:spPr>
          <a:xfrm>
            <a:off x="2384277" y="644872"/>
            <a:ext cx="7556560" cy="523220"/>
          </a:xfrm>
          <a:prstGeom prst="rect">
            <a:avLst/>
          </a:prstGeom>
          <a:solidFill>
            <a:srgbClr val="FFFF66"/>
          </a:solidFill>
          <a:scene3d>
            <a:camera prst="orthographicFront"/>
            <a:lightRig rig="threePt" dir="t"/>
          </a:scene3d>
          <a:sp3d>
            <a:bevelT w="152400" h="50800" prst="softRound"/>
          </a:sp3d>
        </p:spPr>
        <p:txBody>
          <a:bodyPr wrap="square" rtlCol="0">
            <a:spAutoFit/>
          </a:bodyPr>
          <a:lstStyle/>
          <a:p>
            <a:r>
              <a:rPr lang="vi-VN" sz="2800" b="1" dirty="0">
                <a:solidFill>
                  <a:srgbClr val="0000FF"/>
                </a:solidFill>
                <a:latin typeface="+mj-lt"/>
              </a:rPr>
              <a:t>*Các bước trình bày một bài toán chứng minh:</a:t>
            </a:r>
            <a:endParaRPr lang="en-US" sz="2800" b="1" dirty="0">
              <a:solidFill>
                <a:srgbClr val="0000FF"/>
              </a:solidFill>
              <a:latin typeface="+mj-lt"/>
            </a:endParaRPr>
          </a:p>
        </p:txBody>
      </p:sp>
      <p:sp>
        <p:nvSpPr>
          <p:cNvPr id="29" name="TextBox 28"/>
          <p:cNvSpPr txBox="1"/>
          <p:nvPr/>
        </p:nvSpPr>
        <p:spPr>
          <a:xfrm>
            <a:off x="1667719" y="552539"/>
            <a:ext cx="651140" cy="707886"/>
          </a:xfrm>
          <a:prstGeom prst="rect">
            <a:avLst/>
          </a:prstGeom>
          <a:noFill/>
        </p:spPr>
        <p:txBody>
          <a:bodyPr wrap="none" rtlCol="0">
            <a:spAutoFit/>
          </a:bodyPr>
          <a:lstStyle/>
          <a:p>
            <a:r>
              <a:rPr lang="vi-VN" sz="4000" b="1" dirty="0">
                <a:solidFill>
                  <a:srgbClr val="FF0000"/>
                </a:solidFill>
                <a:sym typeface="Wingdings" panose="05000000000000000000" pitchFamily="2" charset="2"/>
              </a:rPr>
              <a:t></a:t>
            </a:r>
            <a:endParaRPr lang="en-US" sz="2800" dirty="0"/>
          </a:p>
        </p:txBody>
      </p:sp>
    </p:spTree>
    <p:extLst>
      <p:ext uri="{BB962C8B-B14F-4D97-AF65-F5344CB8AC3E}">
        <p14:creationId xmlns:p14="http://schemas.microsoft.com/office/powerpoint/2010/main" val="942394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2055"/>
                                        </p:tgtEl>
                                        <p:attrNameLst>
                                          <p:attrName>style.visibility</p:attrName>
                                        </p:attrNameLst>
                                      </p:cBhvr>
                                      <p:to>
                                        <p:strVal val="visible"/>
                                      </p:to>
                                    </p:set>
                                    <p:anim calcmode="lin" valueType="num">
                                      <p:cBhvr>
                                        <p:cTn id="15" dur="1000" fill="hold"/>
                                        <p:tgtEl>
                                          <p:spTgt spid="2055"/>
                                        </p:tgtEl>
                                        <p:attrNameLst>
                                          <p:attrName>ppt_w</p:attrName>
                                        </p:attrNameLst>
                                      </p:cBhvr>
                                      <p:tavLst>
                                        <p:tav tm="0">
                                          <p:val>
                                            <p:fltVal val="0"/>
                                          </p:val>
                                        </p:tav>
                                        <p:tav tm="100000">
                                          <p:val>
                                            <p:strVal val="#ppt_w"/>
                                          </p:val>
                                        </p:tav>
                                      </p:tavLst>
                                    </p:anim>
                                    <p:anim calcmode="lin" valueType="num">
                                      <p:cBhvr>
                                        <p:cTn id="16" dur="1000" fill="hold"/>
                                        <p:tgtEl>
                                          <p:spTgt spid="2055"/>
                                        </p:tgtEl>
                                        <p:attrNameLst>
                                          <p:attrName>ppt_h</p:attrName>
                                        </p:attrNameLst>
                                      </p:cBhvr>
                                      <p:tavLst>
                                        <p:tav tm="0">
                                          <p:val>
                                            <p:fltVal val="0"/>
                                          </p:val>
                                        </p:tav>
                                        <p:tav tm="100000">
                                          <p:val>
                                            <p:strVal val="#ppt_h"/>
                                          </p:val>
                                        </p:tav>
                                      </p:tavLst>
                                    </p:anim>
                                    <p:anim calcmode="lin" valueType="num">
                                      <p:cBhvr>
                                        <p:cTn id="17" dur="1000" fill="hold"/>
                                        <p:tgtEl>
                                          <p:spTgt spid="2055"/>
                                        </p:tgtEl>
                                        <p:attrNameLst>
                                          <p:attrName>style.rotation</p:attrName>
                                        </p:attrNameLst>
                                      </p:cBhvr>
                                      <p:tavLst>
                                        <p:tav tm="0">
                                          <p:val>
                                            <p:fltVal val="90"/>
                                          </p:val>
                                        </p:tav>
                                        <p:tav tm="100000">
                                          <p:val>
                                            <p:fltVal val="0"/>
                                          </p:val>
                                        </p:tav>
                                      </p:tavLst>
                                    </p:anim>
                                    <p:animEffect transition="in" filter="fade">
                                      <p:cBhvr>
                                        <p:cTn id="18" dur="1000"/>
                                        <p:tgtEl>
                                          <p:spTgt spid="2055"/>
                                        </p:tgtEl>
                                      </p:cBhvr>
                                    </p:animEffect>
                                  </p:childTnLst>
                                </p:cTn>
                              </p:par>
                              <p:par>
                                <p:cTn id="19" presetID="31" presetClass="entr" presetSubtype="0" fill="hold" nodeType="withEffect">
                                  <p:stCondLst>
                                    <p:cond delay="0"/>
                                  </p:stCondLst>
                                  <p:childTnLst>
                                    <p:set>
                                      <p:cBhvr>
                                        <p:cTn id="20" dur="1" fill="hold">
                                          <p:stCondLst>
                                            <p:cond delay="0"/>
                                          </p:stCondLst>
                                        </p:cTn>
                                        <p:tgtEl>
                                          <p:spTgt spid="2054"/>
                                        </p:tgtEl>
                                        <p:attrNameLst>
                                          <p:attrName>style.visibility</p:attrName>
                                        </p:attrNameLst>
                                      </p:cBhvr>
                                      <p:to>
                                        <p:strVal val="visible"/>
                                      </p:to>
                                    </p:set>
                                    <p:anim calcmode="lin" valueType="num">
                                      <p:cBhvr>
                                        <p:cTn id="21" dur="1000" fill="hold"/>
                                        <p:tgtEl>
                                          <p:spTgt spid="2054"/>
                                        </p:tgtEl>
                                        <p:attrNameLst>
                                          <p:attrName>ppt_w</p:attrName>
                                        </p:attrNameLst>
                                      </p:cBhvr>
                                      <p:tavLst>
                                        <p:tav tm="0">
                                          <p:val>
                                            <p:fltVal val="0"/>
                                          </p:val>
                                        </p:tav>
                                        <p:tav tm="100000">
                                          <p:val>
                                            <p:strVal val="#ppt_w"/>
                                          </p:val>
                                        </p:tav>
                                      </p:tavLst>
                                    </p:anim>
                                    <p:anim calcmode="lin" valueType="num">
                                      <p:cBhvr>
                                        <p:cTn id="22" dur="1000" fill="hold"/>
                                        <p:tgtEl>
                                          <p:spTgt spid="2054"/>
                                        </p:tgtEl>
                                        <p:attrNameLst>
                                          <p:attrName>ppt_h</p:attrName>
                                        </p:attrNameLst>
                                      </p:cBhvr>
                                      <p:tavLst>
                                        <p:tav tm="0">
                                          <p:val>
                                            <p:fltVal val="0"/>
                                          </p:val>
                                        </p:tav>
                                        <p:tav tm="100000">
                                          <p:val>
                                            <p:strVal val="#ppt_h"/>
                                          </p:val>
                                        </p:tav>
                                      </p:tavLst>
                                    </p:anim>
                                    <p:anim calcmode="lin" valueType="num">
                                      <p:cBhvr>
                                        <p:cTn id="23" dur="1000" fill="hold"/>
                                        <p:tgtEl>
                                          <p:spTgt spid="2054"/>
                                        </p:tgtEl>
                                        <p:attrNameLst>
                                          <p:attrName>style.rotation</p:attrName>
                                        </p:attrNameLst>
                                      </p:cBhvr>
                                      <p:tavLst>
                                        <p:tav tm="0">
                                          <p:val>
                                            <p:fltVal val="90"/>
                                          </p:val>
                                        </p:tav>
                                        <p:tav tm="100000">
                                          <p:val>
                                            <p:fltVal val="0"/>
                                          </p:val>
                                        </p:tav>
                                      </p:tavLst>
                                    </p:anim>
                                    <p:animEffect transition="in" filter="fade">
                                      <p:cBhvr>
                                        <p:cTn id="24" dur="1000"/>
                                        <p:tgtEl>
                                          <p:spTgt spid="2054"/>
                                        </p:tgtEl>
                                      </p:cBhvr>
                                    </p:animEffect>
                                  </p:childTnLst>
                                </p:cTn>
                              </p:par>
                              <p:par>
                                <p:cTn id="25" presetID="31" presetClass="entr" presetSubtype="0" fill="hold" nodeType="withEffect">
                                  <p:stCondLst>
                                    <p:cond delay="0"/>
                                  </p:stCondLst>
                                  <p:childTnLst>
                                    <p:set>
                                      <p:cBhvr>
                                        <p:cTn id="26" dur="1" fill="hold">
                                          <p:stCondLst>
                                            <p:cond delay="0"/>
                                          </p:stCondLst>
                                        </p:cTn>
                                        <p:tgtEl>
                                          <p:spTgt spid="2053"/>
                                        </p:tgtEl>
                                        <p:attrNameLst>
                                          <p:attrName>style.visibility</p:attrName>
                                        </p:attrNameLst>
                                      </p:cBhvr>
                                      <p:to>
                                        <p:strVal val="visible"/>
                                      </p:to>
                                    </p:set>
                                    <p:anim calcmode="lin" valueType="num">
                                      <p:cBhvr>
                                        <p:cTn id="27" dur="1000" fill="hold"/>
                                        <p:tgtEl>
                                          <p:spTgt spid="2053"/>
                                        </p:tgtEl>
                                        <p:attrNameLst>
                                          <p:attrName>ppt_w</p:attrName>
                                        </p:attrNameLst>
                                      </p:cBhvr>
                                      <p:tavLst>
                                        <p:tav tm="0">
                                          <p:val>
                                            <p:fltVal val="0"/>
                                          </p:val>
                                        </p:tav>
                                        <p:tav tm="100000">
                                          <p:val>
                                            <p:strVal val="#ppt_w"/>
                                          </p:val>
                                        </p:tav>
                                      </p:tavLst>
                                    </p:anim>
                                    <p:anim calcmode="lin" valueType="num">
                                      <p:cBhvr>
                                        <p:cTn id="28" dur="1000" fill="hold"/>
                                        <p:tgtEl>
                                          <p:spTgt spid="2053"/>
                                        </p:tgtEl>
                                        <p:attrNameLst>
                                          <p:attrName>ppt_h</p:attrName>
                                        </p:attrNameLst>
                                      </p:cBhvr>
                                      <p:tavLst>
                                        <p:tav tm="0">
                                          <p:val>
                                            <p:fltVal val="0"/>
                                          </p:val>
                                        </p:tav>
                                        <p:tav tm="100000">
                                          <p:val>
                                            <p:strVal val="#ppt_h"/>
                                          </p:val>
                                        </p:tav>
                                      </p:tavLst>
                                    </p:anim>
                                    <p:anim calcmode="lin" valueType="num">
                                      <p:cBhvr>
                                        <p:cTn id="29" dur="1000" fill="hold"/>
                                        <p:tgtEl>
                                          <p:spTgt spid="2053"/>
                                        </p:tgtEl>
                                        <p:attrNameLst>
                                          <p:attrName>style.rotation</p:attrName>
                                        </p:attrNameLst>
                                      </p:cBhvr>
                                      <p:tavLst>
                                        <p:tav tm="0">
                                          <p:val>
                                            <p:fltVal val="90"/>
                                          </p:val>
                                        </p:tav>
                                        <p:tav tm="100000">
                                          <p:val>
                                            <p:fltVal val="0"/>
                                          </p:val>
                                        </p:tav>
                                      </p:tavLst>
                                    </p:anim>
                                    <p:animEffect transition="in" filter="fade">
                                      <p:cBhvr>
                                        <p:cTn id="30" dur="1000"/>
                                        <p:tgtEl>
                                          <p:spTgt spid="2053"/>
                                        </p:tgtEl>
                                      </p:cBhvr>
                                    </p:animEffect>
                                  </p:childTnLst>
                                </p:cTn>
                              </p:par>
                              <p:par>
                                <p:cTn id="31" presetID="31" presetClass="entr" presetSubtype="0" fill="hold" nodeType="withEffect">
                                  <p:stCondLst>
                                    <p:cond delay="0"/>
                                  </p:stCondLst>
                                  <p:childTnLst>
                                    <p:set>
                                      <p:cBhvr>
                                        <p:cTn id="32" dur="1" fill="hold">
                                          <p:stCondLst>
                                            <p:cond delay="0"/>
                                          </p:stCondLst>
                                        </p:cTn>
                                        <p:tgtEl>
                                          <p:spTgt spid="2052"/>
                                        </p:tgtEl>
                                        <p:attrNameLst>
                                          <p:attrName>style.visibility</p:attrName>
                                        </p:attrNameLst>
                                      </p:cBhvr>
                                      <p:to>
                                        <p:strVal val="visible"/>
                                      </p:to>
                                    </p:set>
                                    <p:anim calcmode="lin" valueType="num">
                                      <p:cBhvr>
                                        <p:cTn id="33" dur="1000" fill="hold"/>
                                        <p:tgtEl>
                                          <p:spTgt spid="2052"/>
                                        </p:tgtEl>
                                        <p:attrNameLst>
                                          <p:attrName>ppt_w</p:attrName>
                                        </p:attrNameLst>
                                      </p:cBhvr>
                                      <p:tavLst>
                                        <p:tav tm="0">
                                          <p:val>
                                            <p:fltVal val="0"/>
                                          </p:val>
                                        </p:tav>
                                        <p:tav tm="100000">
                                          <p:val>
                                            <p:strVal val="#ppt_w"/>
                                          </p:val>
                                        </p:tav>
                                      </p:tavLst>
                                    </p:anim>
                                    <p:anim calcmode="lin" valueType="num">
                                      <p:cBhvr>
                                        <p:cTn id="34" dur="1000" fill="hold"/>
                                        <p:tgtEl>
                                          <p:spTgt spid="2052"/>
                                        </p:tgtEl>
                                        <p:attrNameLst>
                                          <p:attrName>ppt_h</p:attrName>
                                        </p:attrNameLst>
                                      </p:cBhvr>
                                      <p:tavLst>
                                        <p:tav tm="0">
                                          <p:val>
                                            <p:fltVal val="0"/>
                                          </p:val>
                                        </p:tav>
                                        <p:tav tm="100000">
                                          <p:val>
                                            <p:strVal val="#ppt_h"/>
                                          </p:val>
                                        </p:tav>
                                      </p:tavLst>
                                    </p:anim>
                                    <p:anim calcmode="lin" valueType="num">
                                      <p:cBhvr>
                                        <p:cTn id="35" dur="1000" fill="hold"/>
                                        <p:tgtEl>
                                          <p:spTgt spid="2052"/>
                                        </p:tgtEl>
                                        <p:attrNameLst>
                                          <p:attrName>style.rotation</p:attrName>
                                        </p:attrNameLst>
                                      </p:cBhvr>
                                      <p:tavLst>
                                        <p:tav tm="0">
                                          <p:val>
                                            <p:fltVal val="90"/>
                                          </p:val>
                                        </p:tav>
                                        <p:tav tm="100000">
                                          <p:val>
                                            <p:fltVal val="0"/>
                                          </p:val>
                                        </p:tav>
                                      </p:tavLst>
                                    </p:anim>
                                    <p:animEffect transition="in" filter="fade">
                                      <p:cBhvr>
                                        <p:cTn id="36" dur="1000"/>
                                        <p:tgtEl>
                                          <p:spTgt spid="205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063"/>
                                        </p:tgtEl>
                                        <p:attrNameLst>
                                          <p:attrName>style.visibility</p:attrName>
                                        </p:attrNameLst>
                                      </p:cBhvr>
                                      <p:to>
                                        <p:strVal val="visible"/>
                                      </p:to>
                                    </p:set>
                                    <p:animEffect transition="in" filter="fade">
                                      <p:cBhvr>
                                        <p:cTn id="39" dur="500"/>
                                        <p:tgtEl>
                                          <p:spTgt spid="2063"/>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064"/>
                                        </p:tgtEl>
                                        <p:attrNameLst>
                                          <p:attrName>style.visibility</p:attrName>
                                        </p:attrNameLst>
                                      </p:cBhvr>
                                      <p:to>
                                        <p:strVal val="visible"/>
                                      </p:to>
                                    </p:set>
                                    <p:animEffect transition="in" filter="fade">
                                      <p:cBhvr>
                                        <p:cTn id="42" dur="500"/>
                                        <p:tgtEl>
                                          <p:spTgt spid="2064"/>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065"/>
                                        </p:tgtEl>
                                        <p:attrNameLst>
                                          <p:attrName>style.visibility</p:attrName>
                                        </p:attrNameLst>
                                      </p:cBhvr>
                                      <p:to>
                                        <p:strVal val="visible"/>
                                      </p:to>
                                    </p:set>
                                    <p:animEffect transition="in" filter="fade">
                                      <p:cBhvr>
                                        <p:cTn id="45" dur="500"/>
                                        <p:tgtEl>
                                          <p:spTgt spid="2065"/>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066"/>
                                        </p:tgtEl>
                                        <p:attrNameLst>
                                          <p:attrName>style.visibility</p:attrName>
                                        </p:attrNameLst>
                                      </p:cBhvr>
                                      <p:to>
                                        <p:strVal val="visible"/>
                                      </p:to>
                                    </p:set>
                                    <p:animEffect transition="in" filter="fade">
                                      <p:cBhvr>
                                        <p:cTn id="48" dur="500"/>
                                        <p:tgtEl>
                                          <p:spTgt spid="2066"/>
                                        </p:tgtEl>
                                      </p:cBhvr>
                                    </p:animEffect>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grpId="0" nodeType="click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randombar(horizontal)">
                                      <p:cBhvr>
                                        <p:cTn id="53" dur="500"/>
                                        <p:tgtEl>
                                          <p:spTgt spid="27"/>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2059"/>
                                        </p:tgtEl>
                                        <p:attrNameLst>
                                          <p:attrName>style.visibility</p:attrName>
                                        </p:attrNameLst>
                                      </p:cBhvr>
                                      <p:to>
                                        <p:strVal val="visible"/>
                                      </p:to>
                                    </p:set>
                                    <p:animEffect transition="in" filter="fade">
                                      <p:cBhvr>
                                        <p:cTn id="56" dur="500"/>
                                        <p:tgtEl>
                                          <p:spTgt spid="2059"/>
                                        </p:tgtEl>
                                      </p:cBhvr>
                                    </p:animEffect>
                                  </p:childTnLst>
                                </p:cTn>
                              </p:par>
                            </p:childTnLst>
                          </p:cTn>
                        </p:par>
                      </p:childTnLst>
                    </p:cTn>
                  </p:par>
                  <p:par>
                    <p:cTn id="57" fill="hold">
                      <p:stCondLst>
                        <p:cond delay="indefinite"/>
                      </p:stCondLst>
                      <p:childTnLst>
                        <p:par>
                          <p:cTn id="58" fill="hold">
                            <p:stCondLst>
                              <p:cond delay="0"/>
                            </p:stCondLst>
                            <p:childTnLst>
                              <p:par>
                                <p:cTn id="59" presetID="14" presetClass="entr" presetSubtype="10" fill="hold" grpId="0" nodeType="clickEffect">
                                  <p:stCondLst>
                                    <p:cond delay="0"/>
                                  </p:stCondLst>
                                  <p:childTnLst>
                                    <p:set>
                                      <p:cBhvr>
                                        <p:cTn id="60" dur="1" fill="hold">
                                          <p:stCondLst>
                                            <p:cond delay="0"/>
                                          </p:stCondLst>
                                        </p:cTn>
                                        <p:tgtEl>
                                          <p:spTgt spid="92"/>
                                        </p:tgtEl>
                                        <p:attrNameLst>
                                          <p:attrName>style.visibility</p:attrName>
                                        </p:attrNameLst>
                                      </p:cBhvr>
                                      <p:to>
                                        <p:strVal val="visible"/>
                                      </p:to>
                                    </p:set>
                                    <p:animEffect transition="in" filter="randombar(horizontal)">
                                      <p:cBhvr>
                                        <p:cTn id="61" dur="500"/>
                                        <p:tgtEl>
                                          <p:spTgt spid="92"/>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060"/>
                                        </p:tgtEl>
                                        <p:attrNameLst>
                                          <p:attrName>style.visibility</p:attrName>
                                        </p:attrNameLst>
                                      </p:cBhvr>
                                      <p:to>
                                        <p:strVal val="visible"/>
                                      </p:to>
                                    </p:set>
                                    <p:animEffect transition="in" filter="fade">
                                      <p:cBhvr>
                                        <p:cTn id="64" dur="500"/>
                                        <p:tgtEl>
                                          <p:spTgt spid="2060"/>
                                        </p:tgtEl>
                                      </p:cBhvr>
                                    </p:animEffect>
                                  </p:childTnLst>
                                </p:cTn>
                              </p:par>
                            </p:childTnLst>
                          </p:cTn>
                        </p:par>
                      </p:childTnLst>
                    </p:cTn>
                  </p:par>
                  <p:par>
                    <p:cTn id="65" fill="hold">
                      <p:stCondLst>
                        <p:cond delay="indefinite"/>
                      </p:stCondLst>
                      <p:childTnLst>
                        <p:par>
                          <p:cTn id="66" fill="hold">
                            <p:stCondLst>
                              <p:cond delay="0"/>
                            </p:stCondLst>
                            <p:childTnLst>
                              <p:par>
                                <p:cTn id="67" presetID="14" presetClass="entr" presetSubtype="10" fill="hold" grpId="0" nodeType="clickEffect">
                                  <p:stCondLst>
                                    <p:cond delay="0"/>
                                  </p:stCondLst>
                                  <p:childTnLst>
                                    <p:set>
                                      <p:cBhvr>
                                        <p:cTn id="68" dur="1" fill="hold">
                                          <p:stCondLst>
                                            <p:cond delay="0"/>
                                          </p:stCondLst>
                                        </p:cTn>
                                        <p:tgtEl>
                                          <p:spTgt spid="96"/>
                                        </p:tgtEl>
                                        <p:attrNameLst>
                                          <p:attrName>style.visibility</p:attrName>
                                        </p:attrNameLst>
                                      </p:cBhvr>
                                      <p:to>
                                        <p:strVal val="visible"/>
                                      </p:to>
                                    </p:set>
                                    <p:animEffect transition="in" filter="randombar(horizontal)">
                                      <p:cBhvr>
                                        <p:cTn id="69" dur="500"/>
                                        <p:tgtEl>
                                          <p:spTgt spid="96"/>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2061"/>
                                        </p:tgtEl>
                                        <p:attrNameLst>
                                          <p:attrName>style.visibility</p:attrName>
                                        </p:attrNameLst>
                                      </p:cBhvr>
                                      <p:to>
                                        <p:strVal val="visible"/>
                                      </p:to>
                                    </p:set>
                                    <p:animEffect transition="in" filter="fade">
                                      <p:cBhvr>
                                        <p:cTn id="72" dur="500"/>
                                        <p:tgtEl>
                                          <p:spTgt spid="2061"/>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062"/>
                                        </p:tgtEl>
                                        <p:attrNameLst>
                                          <p:attrName>style.visibility</p:attrName>
                                        </p:attrNameLst>
                                      </p:cBhvr>
                                      <p:to>
                                        <p:strVal val="visible"/>
                                      </p:to>
                                    </p:set>
                                    <p:animEffect transition="in" filter="fade">
                                      <p:cBhvr>
                                        <p:cTn id="77" dur="500"/>
                                        <p:tgtEl>
                                          <p:spTgt spid="2062"/>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97"/>
                                        </p:tgtEl>
                                        <p:attrNameLst>
                                          <p:attrName>style.visibility</p:attrName>
                                        </p:attrNameLst>
                                      </p:cBhvr>
                                      <p:to>
                                        <p:strVal val="visible"/>
                                      </p:to>
                                    </p:set>
                                    <p:animEffect transition="in" filter="fade">
                                      <p:cBhvr>
                                        <p:cTn id="80"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92" grpId="0" animBg="1"/>
      <p:bldP spid="96" grpId="0" animBg="1"/>
      <p:bldP spid="97" grpId="0" animBg="1"/>
      <p:bldP spid="2059" grpId="0"/>
      <p:bldP spid="2060" grpId="0"/>
      <p:bldP spid="2061" grpId="0"/>
      <p:bldP spid="2062" grpId="0"/>
      <p:bldP spid="2063" grpId="0"/>
      <p:bldP spid="2064" grpId="0"/>
      <p:bldP spid="2065" grpId="0"/>
      <p:bldP spid="2066" grpId="0"/>
      <p:bldP spid="28" grpId="0" animBg="1"/>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7087" y="194876"/>
            <a:ext cx="1752403" cy="523220"/>
          </a:xfrm>
          <a:prstGeom prst="rect">
            <a:avLst/>
          </a:prstGeom>
          <a:solidFill>
            <a:srgbClr val="FFCC66"/>
          </a:solidFill>
          <a:effectLst>
            <a:innerShdw blurRad="63500" dist="50800" dir="10800000">
              <a:prstClr val="black">
                <a:alpha val="50000"/>
              </a:prstClr>
            </a:innerShdw>
          </a:effectLst>
        </p:spPr>
        <p:txBody>
          <a:bodyPr wrap="none" rtlCol="0">
            <a:spAutoFit/>
          </a:bodyPr>
          <a:lstStyle/>
          <a:p>
            <a:r>
              <a:rPr lang="vi-VN" sz="2800" b="1" dirty="0">
                <a:solidFill>
                  <a:srgbClr val="0000FF"/>
                </a:solidFill>
              </a:rPr>
              <a:t>*Củng cố:</a:t>
            </a:r>
            <a:endParaRPr lang="en-US" sz="2800" b="1" dirty="0">
              <a:solidFill>
                <a:srgbClr val="0000FF"/>
              </a:solidFill>
            </a:endParaRPr>
          </a:p>
        </p:txBody>
      </p:sp>
      <p:sp>
        <p:nvSpPr>
          <p:cNvPr id="5" name="TextBox 4"/>
          <p:cNvSpPr txBox="1"/>
          <p:nvPr/>
        </p:nvSpPr>
        <p:spPr>
          <a:xfrm>
            <a:off x="187104" y="1486649"/>
            <a:ext cx="11887201" cy="954107"/>
          </a:xfrm>
          <a:prstGeom prst="rect">
            <a:avLst/>
          </a:prstGeom>
          <a:noFill/>
        </p:spPr>
        <p:txBody>
          <a:bodyPr wrap="square" rtlCol="0">
            <a:spAutoFit/>
          </a:bodyPr>
          <a:lstStyle/>
          <a:p>
            <a:r>
              <a:rPr lang="vi-VN" sz="2800" i="1" u="sng" dirty="0"/>
              <a:t>Cụ thể:</a:t>
            </a:r>
            <a:r>
              <a:rPr lang="vi-VN" sz="2800" i="1" dirty="0"/>
              <a:t> </a:t>
            </a:r>
            <a:r>
              <a:rPr lang="vi-VN" sz="2800" dirty="0"/>
              <a:t>Vẽ góc xOy kề bù với góc yOz, tia Ot là tia phân giác của góc xOy, tia Om là tia phân giác của góc yOz. Chứng minh góc tOm có số đo bằng 90</a:t>
            </a:r>
            <a:r>
              <a:rPr lang="vi-VN" sz="2800" baseline="30000" dirty="0"/>
              <a:t>o</a:t>
            </a:r>
            <a:r>
              <a:rPr lang="vi-VN" sz="2800" dirty="0"/>
              <a:t>.</a:t>
            </a:r>
            <a:endParaRPr lang="en-US" sz="2800" dirty="0"/>
          </a:p>
        </p:txBody>
      </p:sp>
      <p:sp>
        <p:nvSpPr>
          <p:cNvPr id="7" name="Rectangle 6"/>
          <p:cNvSpPr/>
          <p:nvPr/>
        </p:nvSpPr>
        <p:spPr>
          <a:xfrm>
            <a:off x="199177" y="883653"/>
            <a:ext cx="11875128" cy="523220"/>
          </a:xfrm>
          <a:prstGeom prst="rect">
            <a:avLst/>
          </a:prstGeom>
          <a:ln w="38100">
            <a:solidFill>
              <a:srgbClr val="008000"/>
            </a:solidFill>
          </a:ln>
        </p:spPr>
        <p:txBody>
          <a:bodyPr wrap="square">
            <a:spAutoFit/>
          </a:bodyPr>
          <a:lstStyle/>
          <a:p>
            <a:r>
              <a:rPr lang="vi-VN" sz="2800" dirty="0"/>
              <a:t>Chứng minh định lí: Hai tia phân giác của hai góc kề bù tạo thành một góc vuông. </a:t>
            </a:r>
          </a:p>
        </p:txBody>
      </p:sp>
      <p:cxnSp>
        <p:nvCxnSpPr>
          <p:cNvPr id="8" name="Straight Connector 7"/>
          <p:cNvCxnSpPr/>
          <p:nvPr/>
        </p:nvCxnSpPr>
        <p:spPr>
          <a:xfrm>
            <a:off x="7003266" y="2867337"/>
            <a:ext cx="0" cy="25344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025492" y="4552014"/>
            <a:ext cx="5722684" cy="4766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309145" y="4709414"/>
            <a:ext cx="663964" cy="523220"/>
          </a:xfrm>
          <a:prstGeom prst="rect">
            <a:avLst/>
          </a:prstGeom>
          <a:noFill/>
        </p:spPr>
        <p:txBody>
          <a:bodyPr wrap="none" rtlCol="0">
            <a:spAutoFit/>
          </a:bodyPr>
          <a:lstStyle/>
          <a:p>
            <a:r>
              <a:rPr lang="vi-VN" sz="2800" dirty="0"/>
              <a:t>KL</a:t>
            </a:r>
            <a:endParaRPr lang="en-US" sz="2800" dirty="0"/>
          </a:p>
        </p:txBody>
      </p:sp>
      <p:sp>
        <p:nvSpPr>
          <p:cNvPr id="12" name="Rectangle 11"/>
          <p:cNvSpPr/>
          <p:nvPr/>
        </p:nvSpPr>
        <p:spPr>
          <a:xfrm>
            <a:off x="7003266" y="2766695"/>
            <a:ext cx="4221027" cy="523220"/>
          </a:xfrm>
          <a:prstGeom prst="rect">
            <a:avLst/>
          </a:prstGeom>
        </p:spPr>
        <p:txBody>
          <a:bodyPr wrap="none">
            <a:spAutoFit/>
          </a:bodyPr>
          <a:lstStyle/>
          <a:p>
            <a:r>
              <a:rPr lang="vi-VN" sz="2800" dirty="0"/>
              <a:t>Góc xOy kề bù với góc yOz</a:t>
            </a:r>
            <a:endParaRPr lang="en-US" sz="2800" dirty="0"/>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203" y="2907644"/>
            <a:ext cx="4557155" cy="2453853"/>
          </a:xfrm>
          <a:prstGeom prst="rect">
            <a:avLst/>
          </a:prstGeom>
        </p:spPr>
      </p:pic>
      <p:sp>
        <p:nvSpPr>
          <p:cNvPr id="14" name="Rectangle 13"/>
          <p:cNvSpPr/>
          <p:nvPr/>
        </p:nvSpPr>
        <p:spPr>
          <a:xfrm>
            <a:off x="6182397" y="3444494"/>
            <a:ext cx="663964" cy="523220"/>
          </a:xfrm>
          <a:prstGeom prst="rect">
            <a:avLst/>
          </a:prstGeom>
        </p:spPr>
        <p:txBody>
          <a:bodyPr wrap="none">
            <a:spAutoFit/>
          </a:bodyPr>
          <a:lstStyle/>
          <a:p>
            <a:r>
              <a:rPr lang="vi-VN" sz="2800" dirty="0"/>
              <a:t>GT</a:t>
            </a:r>
            <a:endParaRPr lang="en-US" sz="2800" dirty="0"/>
          </a:p>
        </p:txBody>
      </p:sp>
      <mc:AlternateContent xmlns:mc="http://schemas.openxmlformats.org/markup-compatibility/2006">
        <mc:Choice xmlns:a14="http://schemas.microsoft.com/office/drawing/2010/main" Requires="a14">
          <p:sp>
            <p:nvSpPr>
              <p:cNvPr id="16" name="TextBox 15"/>
              <p:cNvSpPr txBox="1"/>
              <p:nvPr/>
            </p:nvSpPr>
            <p:spPr>
              <a:xfrm>
                <a:off x="7130014" y="4702232"/>
                <a:ext cx="1834541" cy="537583"/>
              </a:xfrm>
              <a:prstGeom prst="rect">
                <a:avLst/>
              </a:prstGeom>
              <a:noFill/>
            </p:spPr>
            <p:txBody>
              <a:bodyPr wrap="none" rtlCol="0">
                <a:spAutoFit/>
              </a:bodyPr>
              <a:lstStyle/>
              <a:p>
                <a14:m>
                  <m:oMath xmlns:m="http://schemas.openxmlformats.org/officeDocument/2006/math">
                    <m:acc>
                      <m:accPr>
                        <m:chr m:val="̂"/>
                        <m:ctrlPr>
                          <a:rPr lang="vi-VN" sz="2800" i="1" smtClean="0">
                            <a:latin typeface="Cambria Math" panose="02040503050406030204" pitchFamily="18" charset="0"/>
                          </a:rPr>
                        </m:ctrlPr>
                      </m:accPr>
                      <m:e>
                        <m:r>
                          <m:rPr>
                            <m:sty m:val="p"/>
                          </m:rPr>
                          <a:rPr lang="vi-VN" sz="2800" b="0" i="0" smtClean="0">
                            <a:latin typeface="Cambria Math" panose="02040503050406030204" pitchFamily="18" charset="0"/>
                          </a:rPr>
                          <m:t>tOm</m:t>
                        </m:r>
                      </m:e>
                    </m:acc>
                    <m:r>
                      <a:rPr lang="vi-VN" sz="2800" b="0" i="0" smtClean="0">
                        <a:latin typeface="Cambria Math" panose="02040503050406030204" pitchFamily="18" charset="0"/>
                      </a:rPr>
                      <m:t>=</m:t>
                    </m:r>
                  </m:oMath>
                </a14:m>
                <a:r>
                  <a:rPr lang="vi-VN" sz="2800" dirty="0"/>
                  <a:t> 90</a:t>
                </a:r>
                <a:r>
                  <a:rPr lang="vi-VN" sz="2800" baseline="30000" dirty="0"/>
                  <a:t>o</a:t>
                </a:r>
                <a:endParaRPr lang="en-US" sz="2800" baseline="30000" dirty="0"/>
              </a:p>
            </p:txBody>
          </p:sp>
        </mc:Choice>
        <mc:Fallback>
          <p:sp>
            <p:nvSpPr>
              <p:cNvPr id="16" name="TextBox 15"/>
              <p:cNvSpPr txBox="1">
                <a:spLocks noRot="1" noChangeAspect="1" noMove="1" noResize="1" noEditPoints="1" noAdjustHandles="1" noChangeArrowheads="1" noChangeShapeType="1" noTextEdit="1"/>
              </p:cNvSpPr>
              <p:nvPr/>
            </p:nvSpPr>
            <p:spPr>
              <a:xfrm>
                <a:off x="7130014" y="4702232"/>
                <a:ext cx="1834541" cy="537583"/>
              </a:xfrm>
              <a:prstGeom prst="rect">
                <a:avLst/>
              </a:prstGeom>
              <a:blipFill>
                <a:blip r:embed="rId3"/>
                <a:stretch>
                  <a:fillRect t="-7865" b="-30337"/>
                </a:stretch>
              </a:blipFill>
            </p:spPr>
            <p:txBody>
              <a:bodyPr/>
              <a:lstStyle/>
              <a:p>
                <a:r>
                  <a:rPr lang="en-US">
                    <a:noFill/>
                  </a:rPr>
                  <a:t> </a:t>
                </a:r>
              </a:p>
            </p:txBody>
          </p:sp>
        </mc:Fallback>
      </mc:AlternateContent>
      <p:sp>
        <p:nvSpPr>
          <p:cNvPr id="18" name="Rectangle 17"/>
          <p:cNvSpPr/>
          <p:nvPr/>
        </p:nvSpPr>
        <p:spPr>
          <a:xfrm>
            <a:off x="7033424" y="3304277"/>
            <a:ext cx="4714752" cy="523220"/>
          </a:xfrm>
          <a:prstGeom prst="rect">
            <a:avLst/>
          </a:prstGeom>
        </p:spPr>
        <p:txBody>
          <a:bodyPr wrap="none">
            <a:spAutoFit/>
          </a:bodyPr>
          <a:lstStyle/>
          <a:p>
            <a:r>
              <a:rPr lang="vi-VN" sz="2800" dirty="0"/>
              <a:t>Ot là tia phân giác của góc xOy</a:t>
            </a:r>
            <a:endParaRPr lang="en-US" sz="2800" dirty="0"/>
          </a:p>
        </p:txBody>
      </p:sp>
      <p:sp>
        <p:nvSpPr>
          <p:cNvPr id="19" name="Rectangle 18"/>
          <p:cNvSpPr/>
          <p:nvPr/>
        </p:nvSpPr>
        <p:spPr>
          <a:xfrm>
            <a:off x="7003266" y="3928139"/>
            <a:ext cx="4873450" cy="523220"/>
          </a:xfrm>
          <a:prstGeom prst="rect">
            <a:avLst/>
          </a:prstGeom>
        </p:spPr>
        <p:txBody>
          <a:bodyPr wrap="none">
            <a:spAutoFit/>
          </a:bodyPr>
          <a:lstStyle/>
          <a:p>
            <a:r>
              <a:rPr lang="vi-VN" sz="2800" dirty="0"/>
              <a:t>Om là tia phân giác của góc yOz</a:t>
            </a:r>
            <a:endParaRPr lang="en-US" sz="2800" dirty="0"/>
          </a:p>
        </p:txBody>
      </p:sp>
      <p:sp>
        <p:nvSpPr>
          <p:cNvPr id="21" name="TextBox 20"/>
          <p:cNvSpPr txBox="1"/>
          <p:nvPr/>
        </p:nvSpPr>
        <p:spPr>
          <a:xfrm>
            <a:off x="401633" y="128968"/>
            <a:ext cx="651140" cy="707886"/>
          </a:xfrm>
          <a:prstGeom prst="rect">
            <a:avLst/>
          </a:prstGeom>
          <a:noFill/>
        </p:spPr>
        <p:txBody>
          <a:bodyPr wrap="none" rtlCol="0">
            <a:spAutoFit/>
          </a:bodyPr>
          <a:lstStyle/>
          <a:p>
            <a:r>
              <a:rPr lang="vi-VN" sz="4000" b="1" dirty="0">
                <a:solidFill>
                  <a:srgbClr val="FF0000"/>
                </a:solidFill>
                <a:sym typeface="Wingdings" panose="05000000000000000000" pitchFamily="2" charset="2"/>
              </a:rPr>
              <a:t></a:t>
            </a:r>
            <a:endParaRPr lang="en-US" sz="2800" dirty="0"/>
          </a:p>
        </p:txBody>
      </p:sp>
    </p:spTree>
    <p:extLst>
      <p:ext uri="{BB962C8B-B14F-4D97-AF65-F5344CB8AC3E}">
        <p14:creationId xmlns:p14="http://schemas.microsoft.com/office/powerpoint/2010/main" val="209507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randombar(horizontal)">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par>
                                <p:cTn id="33" presetID="10" presetClass="entr" presetSubtype="0"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500"/>
                                        <p:tgtEl>
                                          <p:spTgt spid="9"/>
                                        </p:tgtEl>
                                      </p:cBhvr>
                                    </p:animEffect>
                                  </p:childTnLst>
                                </p:cTn>
                              </p:par>
                              <p:par>
                                <p:cTn id="36" presetID="10" presetClass="entr" presetSubtype="0" fill="hold"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fade">
                                      <p:cBhvr>
                                        <p:cTn id="53" dur="500"/>
                                        <p:tgtEl>
                                          <p:spTgt spid="19"/>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fade">
                                      <p:cBhvr>
                                        <p:cTn id="5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7" grpId="0" animBg="1"/>
      <p:bldP spid="11" grpId="0"/>
      <p:bldP spid="12" grpId="0"/>
      <p:bldP spid="14" grpId="0"/>
      <p:bldP spid="16" grpId="0"/>
      <p:bldP spid="18" grpId="0"/>
      <p:bldP spid="19"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ont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LOREM IPSUM">
  <a:themeElements>
    <a:clrScheme name="Custom 1">
      <a:dk1>
        <a:srgbClr val="383838"/>
      </a:dk1>
      <a:lt1>
        <a:sysClr val="window" lastClr="FFFFFF"/>
      </a:lt1>
      <a:dk2>
        <a:srgbClr val="CCCC00"/>
      </a:dk2>
      <a:lt2>
        <a:srgbClr val="FFFF00"/>
      </a:lt2>
      <a:accent1>
        <a:srgbClr val="00B0F0"/>
      </a:accent1>
      <a:accent2>
        <a:srgbClr val="0070C0"/>
      </a:accent2>
      <a:accent3>
        <a:srgbClr val="00EA1C"/>
      </a:accent3>
      <a:accent4>
        <a:srgbClr val="00B050"/>
      </a:accent4>
      <a:accent5>
        <a:srgbClr val="C00000"/>
      </a:accent5>
      <a:accent6>
        <a:srgbClr val="FF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otalTime>2022</TotalTime>
  <Words>685</Words>
  <Application>Microsoft Office PowerPoint</Application>
  <PresentationFormat>Widescreen</PresentationFormat>
  <Paragraphs>104</Paragraphs>
  <Slides>11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11</vt:i4>
      </vt:variant>
    </vt:vector>
  </HeadingPairs>
  <TitlesOfParts>
    <vt:vector size="19" baseType="lpstr">
      <vt:lpstr>Arial</vt:lpstr>
      <vt:lpstr>Calibri</vt:lpstr>
      <vt:lpstr>Calibri Light</vt:lpstr>
      <vt:lpstr>Cambria Math</vt:lpstr>
      <vt:lpstr>Times New Roman</vt:lpstr>
      <vt:lpstr>Office Theme</vt:lpstr>
      <vt:lpstr>1_Office Theme</vt:lpstr>
      <vt:lpstr>1_LOREM IPSUM</vt:lpstr>
      <vt:lpstr>PHÒNG GIÁO DỤC VÀ ĐÀO TẠO QUẬN GÒ VẤP</vt:lpstr>
      <vt:lpstr>Mục tiêu bài học:</vt:lpstr>
      <vt:lpstr> Bài 51/101 (SGK)</vt:lpstr>
      <vt:lpstr> Bài 52/101 (SGK)</vt:lpstr>
      <vt:lpstr> Bài 53/102 (SGK)</vt:lpstr>
      <vt:lpstr>Nếu hai đường thẳng xx, yy cắt nhau tại O và góc xOy vuông thì các góc yOx, xOy, yOx đều là góc vuông.</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PHÒNG GIÁO DỤC VÀ ĐÀO TẠO QUẬN GÒ VẤP TOÁN LỚP 7 LUYỆN TẬP BÀI 7: ĐỊNH LÍ</dc:title>
  <dc:creator>Windows User</dc:creator>
  <cp:lastModifiedBy>H2</cp:lastModifiedBy>
  <cp:revision>49</cp:revision>
  <dcterms:created xsi:type="dcterms:W3CDTF">2021-09-02T17:25:25Z</dcterms:created>
  <dcterms:modified xsi:type="dcterms:W3CDTF">2021-09-04T15:32:28Z</dcterms:modified>
</cp:coreProperties>
</file>